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notesSlides/notesSlide5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8.xml" ContentType="application/vnd.openxmlformats-officedocument.themeOverride+xml"/>
  <Override PartName="/ppt/notesSlides/notesSlide6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9.xml" ContentType="application/vnd.openxmlformats-officedocument.themeOverr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10.xml" ContentType="application/vnd.openxmlformats-officedocument.themeOverr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11.xml" ContentType="application/vnd.openxmlformats-officedocument.themeOverr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12.xml" ContentType="application/vnd.openxmlformats-officedocument.themeOverride+xml"/>
  <Override PartName="/ppt/notesSlides/notesSlide7.xml" ContentType="application/vnd.openxmlformats-officedocument.presentationml.notesSl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13.xml" ContentType="application/vnd.openxmlformats-officedocument.themeOverr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theme/themeOverride14.xml" ContentType="application/vnd.openxmlformats-officedocument.themeOverr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theme/themeOverride15.xml" ContentType="application/vnd.openxmlformats-officedocument.themeOverrid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theme/themeOverride16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theme/themeOverride17.xml" ContentType="application/vnd.openxmlformats-officedocument.themeOverrid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theme/themeOverride18.xml" ContentType="application/vnd.openxmlformats-officedocument.themeOverrid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theme/themeOverride19.xml" ContentType="application/vnd.openxmlformats-officedocument.themeOverrid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theme/themeOverride20.xml" ContentType="application/vnd.openxmlformats-officedocument.themeOverride+xml"/>
  <Override PartName="/ppt/notesSlides/notesSlide14.xml" ContentType="application/vnd.openxmlformats-officedocument.presentationml.notesSlid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theme/themeOverride21.xml" ContentType="application/vnd.openxmlformats-officedocument.themeOverrid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theme/themeOverride22.xml" ContentType="application/vnd.openxmlformats-officedocument.themeOverrid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theme/themeOverride23.xml" ContentType="application/vnd.openxmlformats-officedocument.themeOverride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theme/themeOverride24.xml" ContentType="application/vnd.openxmlformats-officedocument.themeOverr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18" r:id="rId4"/>
    <p:sldMasterId id="2147483753" r:id="rId5"/>
    <p:sldMasterId id="2147483648" r:id="rId6"/>
    <p:sldMasterId id="2147483849" r:id="rId7"/>
  </p:sldMasterIdLst>
  <p:notesMasterIdLst>
    <p:notesMasterId r:id="rId34"/>
  </p:notesMasterIdLst>
  <p:sldIdLst>
    <p:sldId id="307" r:id="rId8"/>
    <p:sldId id="2184" r:id="rId9"/>
    <p:sldId id="2146" r:id="rId10"/>
    <p:sldId id="331" r:id="rId11"/>
    <p:sldId id="2175" r:id="rId12"/>
    <p:sldId id="2176" r:id="rId13"/>
    <p:sldId id="2173" r:id="rId14"/>
    <p:sldId id="2078" r:id="rId15"/>
    <p:sldId id="2163" r:id="rId16"/>
    <p:sldId id="27586" r:id="rId17"/>
    <p:sldId id="27587" r:id="rId18"/>
    <p:sldId id="2156" r:id="rId19"/>
    <p:sldId id="2157" r:id="rId20"/>
    <p:sldId id="2024" r:id="rId21"/>
    <p:sldId id="2158" r:id="rId22"/>
    <p:sldId id="27581" r:id="rId23"/>
    <p:sldId id="368" r:id="rId24"/>
    <p:sldId id="27580" r:id="rId25"/>
    <p:sldId id="27585" r:id="rId26"/>
    <p:sldId id="27582" r:id="rId27"/>
    <p:sldId id="27557" r:id="rId28"/>
    <p:sldId id="2120" r:id="rId29"/>
    <p:sldId id="2162" r:id="rId30"/>
    <p:sldId id="311" r:id="rId31"/>
    <p:sldId id="2168" r:id="rId32"/>
    <p:sldId id="2167" r:id="rId33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2F5F828-DA95-3C36-4E1C-DEF8BF19EA44}" name="Seidel, Karinna" initials="SK" userId="Seidel, Karinna" providerId="None"/>
  <p188:author id="{270E7A55-315F-2229-B8FB-E1B4FEE1E428}" name="Wiemann, Kelly Joann" initials="WJ" userId="S::wiemannk@umsystem.edu::d5bb7430-3f83-47f2-a302-6892fcb7ebc6" providerId="AD"/>
  <p188:author id="{4EAE296F-D159-93B7-0AFC-3E6B6A72AA90}" name="Magee, Hansa" initials="MH" userId="S::hymwcq@umsystem.edu::64e065dc-769d-4e3d-9761-f84f728a49b4" providerId="AD"/>
  <p188:author id="{3A75528D-3FC8-51B6-C962-DD6DC09C4DD8}" name="Choi, Mun" initials="CM" userId="S::choimun@umsystem.edu::a971d8c9-bf4f-4e77-8e00-819410cbe212" providerId="AD"/>
  <p188:author id="{148F86D6-4A7C-28C2-027D-B78EC584D330}" name="Gourley, Zachary" initials="GZ" userId="S::zag2xh@umsystem.edu::c9961542-dc19-4d57-8af2-c3dbecddc1e0" providerId="AD"/>
  <p188:author id="{039D6DEA-9CBA-8DBC-7909-7387C185D270}" name="Seidel, Karinna" initials="SK" userId="S::kjsmnd@umsystem.edu::9d0bee74-a55b-4ad4-805b-b6360945b669" providerId="AD"/>
  <p188:author id="{B67439F4-7703-10FE-1967-9B43FF62B87B}" name="Brandt, Julie" initials="BJ" userId="S::brandtju@umsystem.edu::44df3cc6-379b-4dfc-8ec5-7f325f343fb7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eidel, Karinna" initials="SK" lastIdx="2" clrIdx="0">
    <p:extLst>
      <p:ext uri="{19B8F6BF-5375-455C-9EA6-DF929625EA0E}">
        <p15:presenceInfo xmlns:p15="http://schemas.microsoft.com/office/powerpoint/2012/main" userId="S::kjsmnd@umsystem.edu::9d0bee74-a55b-4ad4-805b-b6360945b66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F6D28E"/>
    <a:srgbClr val="E2EAF3"/>
    <a:srgbClr val="CBD3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113B8E3-7E1B-F392-E4EC-71E460A2F79C}" v="176" dt="2023-04-19T16:31:27.382"/>
    <p1510:client id="{6650844A-A6E6-2276-00B1-F5F9B6760755}" v="1" dt="2023-04-20T13:12:11.623"/>
    <p1510:client id="{82ABB3B6-3333-7C46-AB56-93B6F23F7855}" v="908" dt="2023-04-20T04:02:44.24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80"/>
    <p:restoredTop sz="94694"/>
  </p:normalViewPr>
  <p:slideViewPr>
    <p:cSldViewPr snapToGrid="0">
      <p:cViewPr varScale="1">
        <p:scale>
          <a:sx n="93" d="100"/>
          <a:sy n="93" d="100"/>
        </p:scale>
        <p:origin x="208" y="7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tableStyles" Target="tableStyles.xml"/><Relationship Id="rId21" Type="http://schemas.openxmlformats.org/officeDocument/2006/relationships/slide" Target="slides/slide14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commentAuthors" Target="commentAuthors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https://mailmissouri.sharepoint.com/sites/RIIResearchAnalytics-Ogrp/Shared%20Documents/General/Periodical%20reports/BOC/202304%20BOC%20Charts.xlsx" TargetMode="Externa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oleObject" Target="https://mailmissouri.sharepoint.com/sites/RIIResearchAnalytics-Ogrp/Shared%20Documents/General/Periodical%20reports/BOC/202304%20BOC%20Charts.xlsx" TargetMode="Externa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1.xm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oleObject" Target="https://mailmissouri.sharepoint.com/sites/RIIResearchAnalytics-Ogrp/Shared%20Documents/General/Periodical%20reports/BOC/202304%20BOC%20Charts.xlsx" TargetMode="Externa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2.xm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oleObject" Target="https://mailmissouri.sharepoint.com/sites/RIIResearchAnalytics-Ogrp/Shared%20Documents/General/Periodical%20reports/BOC/202304%20BOC%20Charts.xlsx" TargetMode="Externa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3.xm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oleObject" Target="https://mailmissouri.sharepoint.com/sites/RIIResearchAnalytics-Ogrp/Shared%20Documents/General/Periodical%20reports/BOC/202304%20BOC%20Charts.xlsx" TargetMode="Externa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4.xml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oleObject" Target="https://mailmissouri.sharepoint.com/sites/RIIResearchAnalytics-Ogrp/Shared%20Documents/General/Periodical%20reports/BOC/202304%20BOC%20Charts.xlsx" TargetMode="Externa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5.xml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oleObject" Target="https://mailmissouri.sharepoint.com/sites/RIIResearchAnalytics-Ogrp/Shared%20Documents/General/Periodical%20reports/BOC/202304%20BOC%20Charts.xlsx" TargetMode="Externa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6.xml"/><Relationship Id="rId2" Type="http://schemas.microsoft.com/office/2011/relationships/chartColorStyle" Target="colors16.xml"/><Relationship Id="rId1" Type="http://schemas.microsoft.com/office/2011/relationships/chartStyle" Target="style16.xml"/><Relationship Id="rId4" Type="http://schemas.openxmlformats.org/officeDocument/2006/relationships/oleObject" Target="https://mailmissouri.sharepoint.com/sites/RIIResearchAnalytics-Ogrp/Shared%20Documents/General/Periodical%20reports/BOC/202304%20BOC%20Charts.xlsx" TargetMode="Externa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7.xml"/><Relationship Id="rId2" Type="http://schemas.microsoft.com/office/2011/relationships/chartColorStyle" Target="colors17.xml"/><Relationship Id="rId1" Type="http://schemas.microsoft.com/office/2011/relationships/chartStyle" Target="style17.xml"/><Relationship Id="rId4" Type="http://schemas.openxmlformats.org/officeDocument/2006/relationships/oleObject" Target="https://mailmissouri.sharepoint.com/sites/RIIResearchAnalytics-Ogrp/Shared%20Documents/General/Periodical%20reports/BOC/202304%20BOC%20Charts.xlsx" TargetMode="Externa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8.xml"/><Relationship Id="rId2" Type="http://schemas.microsoft.com/office/2011/relationships/chartColorStyle" Target="colors18.xml"/><Relationship Id="rId1" Type="http://schemas.microsoft.com/office/2011/relationships/chartStyle" Target="style18.xml"/><Relationship Id="rId4" Type="http://schemas.openxmlformats.org/officeDocument/2006/relationships/oleObject" Target="https://mailmissouri.sharepoint.com/sites/RIIResearchAnalytics-Ogrp/Shared%20Documents/General/Periodical%20reports/BOC/202304%20BOC%20Charts.xlsx" TargetMode="Externa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9.xml"/><Relationship Id="rId2" Type="http://schemas.microsoft.com/office/2011/relationships/chartColorStyle" Target="colors19.xml"/><Relationship Id="rId1" Type="http://schemas.microsoft.com/office/2011/relationships/chartStyle" Target="style19.xml"/><Relationship Id="rId4" Type="http://schemas.openxmlformats.org/officeDocument/2006/relationships/oleObject" Target="https://mailmissouri.sharepoint.com/sites/RIIResearchAnalytics-Ogrp/Shared%20Documents/General/Periodical%20reports/BOC/202304%20BOC%20Charts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https://mailmissouri.sharepoint.com/sites/RIIResearchAnalytics-Ogrp/Shared%20Documents/General/Periodical%20reports/BOC/202304%20BOC%20Charts.xlsx" TargetMode="Externa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0.xml"/><Relationship Id="rId2" Type="http://schemas.microsoft.com/office/2011/relationships/chartColorStyle" Target="colors20.xml"/><Relationship Id="rId1" Type="http://schemas.microsoft.com/office/2011/relationships/chartStyle" Target="style20.xml"/><Relationship Id="rId4" Type="http://schemas.openxmlformats.org/officeDocument/2006/relationships/oleObject" Target="https://mailmissouri.sharepoint.com/sites/RIIResearchAnalytics-Ogrp/Shared%20Documents/General/Periodical%20reports/BOC/202304%20BOC%20Charts.xlsx" TargetMode="Externa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1.xml"/><Relationship Id="rId2" Type="http://schemas.microsoft.com/office/2011/relationships/chartColorStyle" Target="colors21.xml"/><Relationship Id="rId1" Type="http://schemas.microsoft.com/office/2011/relationships/chartStyle" Target="style21.xml"/><Relationship Id="rId4" Type="http://schemas.openxmlformats.org/officeDocument/2006/relationships/oleObject" Target="https://mailmissouri.sharepoint.com/sites/RIIResearchAnalytics-Ogrp/Shared%20Documents/General/Periodical%20reports/BOC/202304%20BOC%20Charts.xlsx" TargetMode="Externa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2.xml"/><Relationship Id="rId2" Type="http://schemas.microsoft.com/office/2011/relationships/chartColorStyle" Target="colors22.xml"/><Relationship Id="rId1" Type="http://schemas.microsoft.com/office/2011/relationships/chartStyle" Target="style22.xml"/><Relationship Id="rId4" Type="http://schemas.openxmlformats.org/officeDocument/2006/relationships/oleObject" Target="https://mailmissouri.sharepoint.com/sites/RIIResearchAnalytics-Ogrp/Shared%20Documents/General/Periodical%20reports/BOC/202304%20BOC%20Charts.xlsx" TargetMode="Externa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3.xml"/><Relationship Id="rId2" Type="http://schemas.microsoft.com/office/2011/relationships/chartColorStyle" Target="colors23.xml"/><Relationship Id="rId1" Type="http://schemas.microsoft.com/office/2011/relationships/chartStyle" Target="style23.xml"/><Relationship Id="rId4" Type="http://schemas.openxmlformats.org/officeDocument/2006/relationships/oleObject" Target="https://mailmissouri.sharepoint.com/sites/RIIResearchAnalytics-Ogrp/Shared%20Documents/General/Periodical%20reports/BOC/202304%20BOC%20Charts.xlsx" TargetMode="Externa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4.xml"/><Relationship Id="rId2" Type="http://schemas.microsoft.com/office/2011/relationships/chartColorStyle" Target="colors24.xml"/><Relationship Id="rId1" Type="http://schemas.microsoft.com/office/2011/relationships/chartStyle" Target="style24.xml"/><Relationship Id="rId4" Type="http://schemas.openxmlformats.org/officeDocument/2006/relationships/oleObject" Target="https://mailmissouri.sharepoint.com/sites/RIIResearchAnalytics-Ogrp/Shared%20Documents/General/Periodical%20reports/BOC/202304%20BOC%20Charts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https://mailmissouri.sharepoint.com/sites/RIIResearchAnalytics-Ogrp/Shared%20Documents/General/Periodical%20reports/BOC/202304%20BOC%20Charts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https://mailmissouri.sharepoint.com/sites/RIIResearchAnalytics-Ogrp/Shared%20Documents/General/Periodical%20reports/BOC/202304%20BOC%20Charts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oleObject" Target="https://mailmissouri.sharepoint.com/sites/RIIResearchAnalytics-Ogrp/Shared%20Documents/General/Periodical%20reports/BOC/202304%20BOC%20Charts.xlsx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oleObject" Target="https://mailmissouri.sharepoint.com/sites/RIIResearchAnalytics-Ogrp/Shared%20Documents/General/Periodical%20reports/BOC/202304%20BOC%20Charts.xlsx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oleObject" Target="https://mailmissouri.sharepoint.com/sites/RIIResearchAnalytics-Ogrp/Shared%20Documents/General/Periodical%20reports/BOC/202304%20BOC%20Charts.xlsx" TargetMode="Externa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oleObject" Target="https://mailmissouri.sharepoint.com/sites/RIIResearchAnalytics-Ogrp/Shared%20Documents/General/Periodical%20reports/BOC/202304%20BOC%20Charts.xlsx" TargetMode="Externa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oleObject" Target="https://mailmissouri.sharepoint.com/sites/RIIResearchAnalytics-Ogrp/Shared%20Documents/General/Periodical%20reports/BOC/202304%20BOC%20Chart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ysClr val="windowText" lastClr="00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1936026936026937"/>
          <c:y val="0.1570062027368174"/>
          <c:w val="0.7436026936026936"/>
          <c:h val="0.7020097670514147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'Campus charts April'!$U$12</c:f>
              <c:strCache>
                <c:ptCount val="1"/>
                <c:pt idx="0">
                  <c:v>MU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6EDEF375-65DB-428C-A0FD-C6AFB5A05DE3}" type="VALUE">
                      <a:rPr lang="en-US"/>
                      <a:pPr/>
                      <a:t>[VALUE]</a:t>
                    </a:fld>
                    <a:r>
                      <a:rPr lang="en-US" dirty="0"/>
                      <a:t>M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CA8C-4E85-8BDC-55AEFB6B2E97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268E8CA8-09AD-4895-9DE6-B327329329AC}" type="VALUE">
                      <a:rPr lang="en-US"/>
                      <a:pPr/>
                      <a:t>[VALUE]</a:t>
                    </a:fld>
                    <a:r>
                      <a:rPr lang="en-US"/>
                      <a:t>M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CA8C-4E85-8BDC-55AEFB6B2E97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4562C366-3903-410A-9ACC-34631D20C9BA}" type="VALUE">
                      <a:rPr lang="en-US"/>
                      <a:pPr/>
                      <a:t>[VALUE]</a:t>
                    </a:fld>
                    <a:r>
                      <a:rPr lang="en-US"/>
                      <a:t>M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CA8C-4E85-8BDC-55AEFB6B2E97}"/>
                </c:ext>
              </c:extLst>
            </c:dLbl>
            <c:dLbl>
              <c:idx val="3"/>
              <c:layout>
                <c:manualLayout>
                  <c:x val="0"/>
                  <c:y val="-2.1701388888888888E-2"/>
                </c:manualLayout>
              </c:layout>
              <c:tx>
                <c:rich>
                  <a:bodyPr/>
                  <a:lstStyle/>
                  <a:p>
                    <a:fld id="{9B677641-9E7C-4D0A-957A-1640C2C44907}" type="VALUE">
                      <a:rPr lang="en-US"/>
                      <a:pPr/>
                      <a:t>[VALUE]</a:t>
                    </a:fld>
                    <a:r>
                      <a:rPr lang="en-US"/>
                      <a:t>M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CA8C-4E85-8BDC-55AEFB6B2E97}"/>
                </c:ext>
              </c:extLst>
            </c:dLbl>
            <c:dLbl>
              <c:idx val="4"/>
              <c:layout>
                <c:manualLayout>
                  <c:x val="0"/>
                  <c:y val="2.170138888888885E-2"/>
                </c:manualLayout>
              </c:layout>
              <c:tx>
                <c:rich>
                  <a:bodyPr/>
                  <a:lstStyle/>
                  <a:p>
                    <a:fld id="{A9ADAE19-4D3D-4DA8-9A5D-9BE6FFD8C122}" type="VALUE">
                      <a:rPr lang="en-US"/>
                      <a:pPr/>
                      <a:t>[VALUE]</a:t>
                    </a:fld>
                    <a:r>
                      <a:rPr lang="en-US"/>
                      <a:t>M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CA8C-4E85-8BDC-55AEFB6B2E97}"/>
                </c:ext>
              </c:extLst>
            </c:dLbl>
            <c:numFmt formatCode="&quot;$&quot;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ysClr val="windowText" lastClr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'Campus charts April'!$V$11:$Z$11</c:f>
              <c:strCache>
                <c:ptCount val="5"/>
                <c:pt idx="0">
                  <c:v>FY19</c:v>
                </c:pt>
                <c:pt idx="1">
                  <c:v>FY20</c:v>
                </c:pt>
                <c:pt idx="2">
                  <c:v>FY21</c:v>
                </c:pt>
                <c:pt idx="3">
                  <c:v>FY22</c:v>
                </c:pt>
                <c:pt idx="4">
                  <c:v>FY23</c:v>
                </c:pt>
              </c:strCache>
            </c:strRef>
          </c:cat>
          <c:val>
            <c:numRef>
              <c:f>'Campus charts April'!$V$12:$Z$12</c:f>
              <c:numCache>
                <c:formatCode>#,##0</c:formatCode>
                <c:ptCount val="5"/>
                <c:pt idx="0">
                  <c:v>803506662.39999998</c:v>
                </c:pt>
                <c:pt idx="1">
                  <c:v>690915391</c:v>
                </c:pt>
                <c:pt idx="2">
                  <c:v>878335616.79999995</c:v>
                </c:pt>
                <c:pt idx="3">
                  <c:v>1161531599</c:v>
                </c:pt>
                <c:pt idx="4">
                  <c:v>1082348442.47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A8C-4E85-8BDC-55AEFB6B2E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1826422704"/>
        <c:axId val="1826423536"/>
      </c:barChart>
      <c:catAx>
        <c:axId val="1826422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ysClr val="windowText" lastClr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1826423536"/>
        <c:crossesAt val="0"/>
        <c:auto val="1"/>
        <c:lblAlgn val="ctr"/>
        <c:lblOffset val="100"/>
        <c:noMultiLvlLbl val="0"/>
      </c:catAx>
      <c:valAx>
        <c:axId val="1826423536"/>
        <c:scaling>
          <c:orientation val="minMax"/>
          <c:max val="1500000000"/>
        </c:scaling>
        <c:delete val="0"/>
        <c:axPos val="l"/>
        <c:numFmt formatCode="&quot;$&quot;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ysClr val="windowText" lastClr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1826422704"/>
        <c:crosses val="autoZero"/>
        <c:crossBetween val="between"/>
        <c:majorUnit val="500000000"/>
        <c:dispUnits>
          <c:builtInUnit val="million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ysClr val="windowText" lastClr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en-US"/>
              </a:p>
            </c:txPr>
          </c:dispUnitsLbl>
        </c:dispUnits>
      </c:valAx>
      <c:spPr>
        <a:noFill/>
        <a:ln>
          <a:solidFill>
            <a:sysClr val="windowText" lastClr="000000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2000" b="1">
          <a:solidFill>
            <a:sysClr val="windowText" lastClr="000000"/>
          </a:solidFill>
          <a:latin typeface="Calibri" panose="020F0502020204030204" pitchFamily="34" charset="0"/>
          <a:cs typeface="Calibri" panose="020F0502020204030204" pitchFamily="34" charset="0"/>
        </a:defRPr>
      </a:pPr>
      <a:endParaRPr lang="en-US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>
        <c:manualLayout>
          <c:xMode val="edge"/>
          <c:yMode val="edge"/>
          <c:x val="0.47653841222433402"/>
          <c:y val="2.604166666666666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ysClr val="windowText" lastClr="00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1936026936026937"/>
          <c:y val="0.1570062027368174"/>
          <c:w val="0.7436026936026936"/>
          <c:h val="0.7020097670514147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'Campus charts April'!$U$12</c:f>
              <c:strCache>
                <c:ptCount val="1"/>
                <c:pt idx="0">
                  <c:v>MU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A9E4A716-AA7E-457C-8FF0-725847A02B0E}" type="VALUE">
                      <a:rPr lang="en-US"/>
                      <a:pPr/>
                      <a:t>[VALUE]</a:t>
                    </a:fld>
                    <a:r>
                      <a:rPr lang="en-US"/>
                      <a:t>M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0F8D-40B8-A6D0-3D3EBA2D27CE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9E77D1E1-2CCA-4F1D-96D1-B79DF3E7DDEB}" type="VALUE">
                      <a:rPr lang="en-US"/>
                      <a:pPr/>
                      <a:t>[VALUE]</a:t>
                    </a:fld>
                    <a:r>
                      <a:rPr lang="en-US"/>
                      <a:t>M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0F8D-40B8-A6D0-3D3EBA2D27CE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00031B2C-3AF7-4AB4-8778-859356E71CB2}" type="VALUE">
                      <a:rPr lang="en-US"/>
                      <a:pPr/>
                      <a:t>[VALUE]</a:t>
                    </a:fld>
                    <a:r>
                      <a:rPr lang="en-US"/>
                      <a:t>M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0F8D-40B8-A6D0-3D3EBA2D27CE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39694FD6-EDA8-42ED-85B6-569E5A0CD3FF}" type="VALUE">
                      <a:rPr lang="en-US"/>
                      <a:pPr/>
                      <a:t>[VALUE]</a:t>
                    </a:fld>
                    <a:r>
                      <a:rPr lang="en-US"/>
                      <a:t>M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0F8D-40B8-A6D0-3D3EBA2D27CE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6D9115FC-E424-4255-A61C-875BBCE89C7C}" type="VALUE">
                      <a:rPr lang="en-US"/>
                      <a:pPr/>
                      <a:t>[VALUE]</a:t>
                    </a:fld>
                    <a:r>
                      <a:rPr lang="en-US"/>
                      <a:t>M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0F8D-40B8-A6D0-3D3EBA2D27CE}"/>
                </c:ext>
              </c:extLst>
            </c:dLbl>
            <c:numFmt formatCode="&quot;$&quot;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ysClr val="windowText" lastClr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'Campus charts April'!$V$48:$Z$48</c:f>
              <c:strCache>
                <c:ptCount val="5"/>
                <c:pt idx="0">
                  <c:v>FY19</c:v>
                </c:pt>
                <c:pt idx="1">
                  <c:v>FY20</c:v>
                </c:pt>
                <c:pt idx="2">
                  <c:v>FY21</c:v>
                </c:pt>
                <c:pt idx="3">
                  <c:v>FY22</c:v>
                </c:pt>
                <c:pt idx="4">
                  <c:v>FY23</c:v>
                </c:pt>
              </c:strCache>
            </c:strRef>
          </c:cat>
          <c:val>
            <c:numRef>
              <c:f>'Campus charts April'!$V$49:$Z$49</c:f>
              <c:numCache>
                <c:formatCode>#,##0</c:formatCode>
                <c:ptCount val="5"/>
                <c:pt idx="0">
                  <c:v>692790323.39999998</c:v>
                </c:pt>
                <c:pt idx="1">
                  <c:v>589709174</c:v>
                </c:pt>
                <c:pt idx="2">
                  <c:v>771668412</c:v>
                </c:pt>
                <c:pt idx="3">
                  <c:v>1069176220</c:v>
                </c:pt>
                <c:pt idx="4">
                  <c:v>898174176.07000005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F8D-40B8-A6D0-3D3EBA2D27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1826422704"/>
        <c:axId val="1826423536"/>
      </c:barChart>
      <c:catAx>
        <c:axId val="1826422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ysClr val="windowText" lastClr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1826423536"/>
        <c:crosses val="autoZero"/>
        <c:auto val="1"/>
        <c:lblAlgn val="ctr"/>
        <c:lblOffset val="100"/>
        <c:noMultiLvlLbl val="0"/>
      </c:catAx>
      <c:valAx>
        <c:axId val="1826423536"/>
        <c:scaling>
          <c:orientation val="minMax"/>
          <c:max val="1500000000"/>
          <c:min val="0"/>
        </c:scaling>
        <c:delete val="0"/>
        <c:axPos val="l"/>
        <c:numFmt formatCode="&quot;$&quot;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ysClr val="windowText" lastClr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1826422704"/>
        <c:crosses val="autoZero"/>
        <c:crossBetween val="between"/>
        <c:majorUnit val="500000000"/>
        <c:dispUnits>
          <c:builtInUnit val="million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ysClr val="windowText" lastClr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en-US"/>
              </a:p>
            </c:txPr>
          </c:dispUnitsLbl>
        </c:dispUnits>
      </c:valAx>
      <c:spPr>
        <a:noFill/>
        <a:ln>
          <a:solidFill>
            <a:sysClr val="windowText" lastClr="000000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2000" b="1">
          <a:solidFill>
            <a:sysClr val="windowText" lastClr="000000"/>
          </a:solidFill>
          <a:latin typeface="Calibri" panose="020F0502020204030204" pitchFamily="34" charset="0"/>
          <a:cs typeface="Calibri" panose="020F0502020204030204" pitchFamily="34" charset="0"/>
        </a:defRPr>
      </a:pPr>
      <a:endParaRPr lang="en-US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>
        <c:manualLayout>
          <c:xMode val="edge"/>
          <c:yMode val="edge"/>
          <c:x val="0.43918209038525358"/>
          <c:y val="2.604166666666666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ysClr val="windowText" lastClr="00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1936026936026937"/>
          <c:y val="0.1570062027368174"/>
          <c:w val="0.7436026936026936"/>
          <c:h val="0.7020097670514147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'Campus charts April'!$U$14</c:f>
              <c:strCache>
                <c:ptCount val="1"/>
                <c:pt idx="0">
                  <c:v>UMKC</c:v>
                </c:pt>
              </c:strCache>
            </c:strRef>
          </c:tx>
          <c:spPr>
            <a:solidFill>
              <a:srgbClr val="0066CC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4B48DB1E-684F-4A1D-A974-7FC7BC23C93B}" type="VALUE">
                      <a:rPr lang="en-US"/>
                      <a:pPr/>
                      <a:t>[VALUE]</a:t>
                    </a:fld>
                    <a:r>
                      <a:rPr lang="en-US"/>
                      <a:t>M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46AB-4EFF-B96B-5A02EE877BB0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2A025BC3-74BF-4580-8B48-EC4ACC094D84}" type="VALUE">
                      <a:rPr lang="en-US"/>
                      <a:pPr/>
                      <a:t>[VALUE]</a:t>
                    </a:fld>
                    <a:r>
                      <a:rPr lang="en-US"/>
                      <a:t>M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46AB-4EFF-B96B-5A02EE877BB0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8568FAA6-E396-42A8-96BE-547E512A2D8B}" type="VALUE">
                      <a:rPr lang="en-US"/>
                      <a:pPr/>
                      <a:t>[VALUE]</a:t>
                    </a:fld>
                    <a:r>
                      <a:rPr lang="en-US"/>
                      <a:t>M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46AB-4EFF-B96B-5A02EE877BB0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86F69BDA-BC03-45A5-9BFC-03A1115634A1}" type="VALUE">
                      <a:rPr lang="en-US"/>
                      <a:pPr/>
                      <a:t>[VALUE]</a:t>
                    </a:fld>
                    <a:r>
                      <a:rPr lang="en-US"/>
                      <a:t>M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46AB-4EFF-B96B-5A02EE877BB0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DDA6DD67-E4FD-4795-9DB7-04ACD71DFA1C}" type="VALUE">
                      <a:rPr lang="en-US"/>
                      <a:pPr/>
                      <a:t>[VALUE]</a:t>
                    </a:fld>
                    <a:r>
                      <a:rPr lang="en-US"/>
                      <a:t>M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46AB-4EFF-B96B-5A02EE877BB0}"/>
                </c:ext>
              </c:extLst>
            </c:dLbl>
            <c:numFmt formatCode="&quot;$&quot;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ysClr val="windowText" lastClr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'Campus charts April'!$V$48:$Z$48</c:f>
              <c:strCache>
                <c:ptCount val="5"/>
                <c:pt idx="0">
                  <c:v>FY19</c:v>
                </c:pt>
                <c:pt idx="1">
                  <c:v>FY20</c:v>
                </c:pt>
                <c:pt idx="2">
                  <c:v>FY21</c:v>
                </c:pt>
                <c:pt idx="3">
                  <c:v>FY22</c:v>
                </c:pt>
                <c:pt idx="4">
                  <c:v>FY23</c:v>
                </c:pt>
              </c:strCache>
            </c:strRef>
          </c:cat>
          <c:val>
            <c:numRef>
              <c:f>'Campus charts April'!$V$51:$Z$51</c:f>
              <c:numCache>
                <c:formatCode>#,##0</c:formatCode>
                <c:ptCount val="5"/>
                <c:pt idx="0">
                  <c:v>97030600</c:v>
                </c:pt>
                <c:pt idx="1">
                  <c:v>101641941</c:v>
                </c:pt>
                <c:pt idx="2">
                  <c:v>115992959</c:v>
                </c:pt>
                <c:pt idx="3">
                  <c:v>121120993</c:v>
                </c:pt>
                <c:pt idx="4">
                  <c:v>153446136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6AB-4EFF-B96B-5A02EE877B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1826422704"/>
        <c:axId val="1826423536"/>
      </c:barChart>
      <c:catAx>
        <c:axId val="1826422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ysClr val="windowText" lastClr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1826423536"/>
        <c:crosses val="autoZero"/>
        <c:auto val="1"/>
        <c:lblAlgn val="ctr"/>
        <c:lblOffset val="100"/>
        <c:noMultiLvlLbl val="0"/>
      </c:catAx>
      <c:valAx>
        <c:axId val="1826423536"/>
        <c:scaling>
          <c:orientation val="minMax"/>
          <c:max val="200000000"/>
        </c:scaling>
        <c:delete val="0"/>
        <c:axPos val="l"/>
        <c:numFmt formatCode="&quot;$&quot;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ysClr val="windowText" lastClr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1826422704"/>
        <c:crosses val="autoZero"/>
        <c:crossBetween val="between"/>
        <c:majorUnit val="50000000"/>
        <c:dispUnits>
          <c:builtInUnit val="million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ysClr val="windowText" lastClr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en-US"/>
              </a:p>
            </c:txPr>
          </c:dispUnitsLbl>
        </c:dispUnits>
      </c:valAx>
      <c:spPr>
        <a:noFill/>
        <a:ln>
          <a:solidFill>
            <a:sysClr val="windowText" lastClr="000000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2000" b="1" i="0">
          <a:solidFill>
            <a:sysClr val="windowText" lastClr="000000"/>
          </a:solidFill>
          <a:latin typeface="Calibri" panose="020F0502020204030204" pitchFamily="34" charset="0"/>
          <a:cs typeface="Calibri" panose="020F0502020204030204" pitchFamily="34" charset="0"/>
        </a:defRPr>
      </a:pPr>
      <a:endParaRPr lang="en-US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>
        <c:manualLayout>
          <c:xMode val="edge"/>
          <c:yMode val="edge"/>
          <c:x val="0.47462270341207347"/>
          <c:y val="2.604166666666666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ysClr val="windowText" lastClr="00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1936026936026937"/>
          <c:y val="0.1570062027368174"/>
          <c:w val="0.7436026936026936"/>
          <c:h val="0.7020097670514147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'Campus charts April'!$U$15</c:f>
              <c:strCache>
                <c:ptCount val="1"/>
                <c:pt idx="0">
                  <c:v>UMSL</c:v>
                </c:pt>
              </c:strCache>
            </c:strRef>
          </c:tx>
          <c:spPr>
            <a:solidFill>
              <a:srgbClr val="BA0C2F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84311C45-5B4F-468F-BD4D-9D5F71881F51}" type="VALUE">
                      <a:rPr lang="en-US"/>
                      <a:pPr/>
                      <a:t>[VALUE]</a:t>
                    </a:fld>
                    <a:r>
                      <a:rPr lang="en-US"/>
                      <a:t>M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04FD-4548-A88D-7AE85A2B1CB4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87B6CDD6-89CB-4B6D-A858-8006E2ED4742}" type="VALUE">
                      <a:rPr lang="en-US"/>
                      <a:pPr/>
                      <a:t>[VALUE]</a:t>
                    </a:fld>
                    <a:r>
                      <a:rPr lang="en-US"/>
                      <a:t>M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04FD-4548-A88D-7AE85A2B1CB4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3313B960-D007-4616-94B7-BCD33AF053D5}" type="VALUE">
                      <a:rPr lang="en-US"/>
                      <a:pPr/>
                      <a:t>[VALUE]</a:t>
                    </a:fld>
                    <a:r>
                      <a:rPr lang="en-US"/>
                      <a:t>M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04FD-4548-A88D-7AE85A2B1CB4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879F1B5C-5383-4203-84D6-9F8D02E2B43F}" type="VALUE">
                      <a:rPr lang="en-US"/>
                      <a:pPr/>
                      <a:t>[VALUE]</a:t>
                    </a:fld>
                    <a:r>
                      <a:rPr lang="en-US"/>
                      <a:t>M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04FD-4548-A88D-7AE85A2B1CB4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5EFA8698-5A1E-4073-AE2B-FC7127D37289}" type="VALUE">
                      <a:rPr lang="en-US"/>
                      <a:pPr/>
                      <a:t>[VALUE]</a:t>
                    </a:fld>
                    <a:r>
                      <a:rPr lang="en-US"/>
                      <a:t>M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04FD-4548-A88D-7AE85A2B1CB4}"/>
                </c:ext>
              </c:extLst>
            </c:dLbl>
            <c:numFmt formatCode="&quot;$&quot;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ysClr val="windowText" lastClr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'Campus charts April'!$V$48:$Z$48</c:f>
              <c:strCache>
                <c:ptCount val="5"/>
                <c:pt idx="0">
                  <c:v>FY19</c:v>
                </c:pt>
                <c:pt idx="1">
                  <c:v>FY20</c:v>
                </c:pt>
                <c:pt idx="2">
                  <c:v>FY21</c:v>
                </c:pt>
                <c:pt idx="3">
                  <c:v>FY22</c:v>
                </c:pt>
                <c:pt idx="4">
                  <c:v>FY23</c:v>
                </c:pt>
              </c:strCache>
            </c:strRef>
          </c:cat>
          <c:val>
            <c:numRef>
              <c:f>'Campus charts April'!$V$52:$Z$52</c:f>
              <c:numCache>
                <c:formatCode>#,##0</c:formatCode>
                <c:ptCount val="5"/>
                <c:pt idx="0">
                  <c:v>22785380</c:v>
                </c:pt>
                <c:pt idx="1">
                  <c:v>22406239</c:v>
                </c:pt>
                <c:pt idx="2">
                  <c:v>43220946</c:v>
                </c:pt>
                <c:pt idx="3">
                  <c:v>35124905</c:v>
                </c:pt>
                <c:pt idx="4">
                  <c:v>61808861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4FD-4548-A88D-7AE85A2B1C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1826422704"/>
        <c:axId val="1826423536"/>
      </c:barChart>
      <c:catAx>
        <c:axId val="1826422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ysClr val="windowText" lastClr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1826423536"/>
        <c:crosses val="autoZero"/>
        <c:auto val="1"/>
        <c:lblAlgn val="ctr"/>
        <c:lblOffset val="100"/>
        <c:noMultiLvlLbl val="0"/>
      </c:catAx>
      <c:valAx>
        <c:axId val="1826423536"/>
        <c:scaling>
          <c:orientation val="minMax"/>
          <c:max val="100000000"/>
        </c:scaling>
        <c:delete val="0"/>
        <c:axPos val="l"/>
        <c:numFmt formatCode="&quot;$&quot;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ysClr val="windowText" lastClr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1826422704"/>
        <c:crosses val="autoZero"/>
        <c:crossBetween val="between"/>
        <c:dispUnits>
          <c:builtInUnit val="million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ysClr val="windowText" lastClr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en-US"/>
              </a:p>
            </c:txPr>
          </c:dispUnitsLbl>
        </c:dispUnits>
      </c:valAx>
      <c:spPr>
        <a:noFill/>
        <a:ln>
          <a:solidFill>
            <a:sysClr val="windowText" lastClr="000000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2000" b="1" i="0">
          <a:solidFill>
            <a:sysClr val="windowText" lastClr="000000"/>
          </a:solidFill>
          <a:latin typeface="Calibri" panose="020F0502020204030204" pitchFamily="34" charset="0"/>
          <a:cs typeface="Calibri" panose="020F0502020204030204" pitchFamily="34" charset="0"/>
        </a:defRPr>
      </a:pPr>
      <a:endParaRPr lang="en-US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>
        <c:manualLayout>
          <c:xMode val="edge"/>
          <c:yMode val="edge"/>
          <c:x val="0.49809013636226507"/>
          <c:y val="8.6805555555555559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ysClr val="windowText" lastClr="00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1936026936026937"/>
          <c:y val="0.1570062027368174"/>
          <c:w val="0.7436026936026936"/>
          <c:h val="0.7020097670514147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'Campus charts April'!$U$12</c:f>
              <c:strCache>
                <c:ptCount val="1"/>
                <c:pt idx="0">
                  <c:v>MU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DEB65810-586C-4CEA-8078-61B0D0DD17E4}" type="VALUE">
                      <a:rPr lang="en-US"/>
                      <a:pPr/>
                      <a:t>[VALUE]</a:t>
                    </a:fld>
                    <a:r>
                      <a:rPr lang="en-US"/>
                      <a:t>M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70B1-43CD-B762-763895E0085F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96A0D6CE-1FDB-4EE4-B341-AD54B7453770}" type="VALUE">
                      <a:rPr lang="en-US"/>
                      <a:pPr/>
                      <a:t>[VALUE]</a:t>
                    </a:fld>
                    <a:r>
                      <a:rPr lang="en-US"/>
                      <a:t>M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70B1-43CD-B762-763895E0085F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C0F522D9-4FEA-4B61-8FD1-4EFC1BEC95E9}" type="VALUE">
                      <a:rPr lang="en-US"/>
                      <a:pPr/>
                      <a:t>[VALUE]</a:t>
                    </a:fld>
                    <a:r>
                      <a:rPr lang="en-US"/>
                      <a:t>M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70B1-43CD-B762-763895E0085F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FF3F297D-094D-47CA-83D5-FD407E66C171}" type="VALUE">
                      <a:rPr lang="en-US"/>
                      <a:pPr/>
                      <a:t>[VALUE]</a:t>
                    </a:fld>
                    <a:r>
                      <a:rPr lang="en-US"/>
                      <a:t>M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70B1-43CD-B762-763895E0085F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98232F47-DFDA-4F1D-AFF4-49B5B32B86C2}" type="VALUE">
                      <a:rPr lang="en-US"/>
                      <a:pPr/>
                      <a:t>[VALUE]</a:t>
                    </a:fld>
                    <a:r>
                      <a:rPr lang="en-US"/>
                      <a:t>M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70B1-43CD-B762-763895E0085F}"/>
                </c:ext>
              </c:extLst>
            </c:dLbl>
            <c:numFmt formatCode="&quot;$&quot;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ysClr val="windowText" lastClr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'Campus charts April'!$V$129:$Z$129</c:f>
              <c:strCache>
                <c:ptCount val="5"/>
                <c:pt idx="0">
                  <c:v>FY19</c:v>
                </c:pt>
                <c:pt idx="1">
                  <c:v>FY20</c:v>
                </c:pt>
                <c:pt idx="2">
                  <c:v>FY21</c:v>
                </c:pt>
                <c:pt idx="3">
                  <c:v>FY22</c:v>
                </c:pt>
                <c:pt idx="4">
                  <c:v>FY23</c:v>
                </c:pt>
              </c:strCache>
            </c:strRef>
          </c:cat>
          <c:val>
            <c:numRef>
              <c:f>'Campus charts April'!$V$130:$Z$130</c:f>
              <c:numCache>
                <c:formatCode>#,##0</c:formatCode>
                <c:ptCount val="5"/>
                <c:pt idx="0">
                  <c:v>95573804.680999994</c:v>
                </c:pt>
                <c:pt idx="1">
                  <c:v>110988632.32099999</c:v>
                </c:pt>
                <c:pt idx="2">
                  <c:v>113507867.083</c:v>
                </c:pt>
                <c:pt idx="3">
                  <c:v>123763985.913</c:v>
                </c:pt>
                <c:pt idx="4">
                  <c:v>146382075.248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0B1-43CD-B762-763895E008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1826422704"/>
        <c:axId val="1826423536"/>
      </c:barChart>
      <c:catAx>
        <c:axId val="1826422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ysClr val="windowText" lastClr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1826423536"/>
        <c:crossesAt val="0"/>
        <c:auto val="1"/>
        <c:lblAlgn val="ctr"/>
        <c:lblOffset val="100"/>
        <c:noMultiLvlLbl val="0"/>
      </c:catAx>
      <c:valAx>
        <c:axId val="1826423536"/>
        <c:scaling>
          <c:orientation val="minMax"/>
          <c:max val="180000000"/>
          <c:min val="0"/>
        </c:scaling>
        <c:delete val="0"/>
        <c:axPos val="l"/>
        <c:numFmt formatCode="&quot;$&quot;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ysClr val="windowText" lastClr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1826422704"/>
        <c:crosses val="autoZero"/>
        <c:crossBetween val="between"/>
        <c:majorUnit val="60000000"/>
        <c:dispUnits>
          <c:builtInUnit val="million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ysClr val="windowText" lastClr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en-US"/>
              </a:p>
            </c:txPr>
          </c:dispUnitsLbl>
        </c:dispUnits>
      </c:valAx>
      <c:spPr>
        <a:noFill/>
        <a:ln>
          <a:solidFill>
            <a:sysClr val="windowText" lastClr="000000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2000" b="1">
          <a:solidFill>
            <a:sysClr val="windowText" lastClr="000000"/>
          </a:solidFill>
          <a:latin typeface="Calibri" panose="020F0502020204030204" pitchFamily="34" charset="0"/>
          <a:cs typeface="Calibri" panose="020F0502020204030204" pitchFamily="34" charset="0"/>
        </a:defRPr>
      </a:pPr>
      <a:endParaRPr lang="en-US"/>
    </a:p>
  </c:txPr>
  <c:externalData r:id="rId4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>
        <c:manualLayout>
          <c:xMode val="edge"/>
          <c:yMode val="edge"/>
          <c:x val="0.47701149425287354"/>
          <c:y val="8.6805555555555559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ysClr val="windowText" lastClr="00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1936026936026937"/>
          <c:y val="0.1570062027368174"/>
          <c:w val="0.7436026936026936"/>
          <c:h val="0.7020097670514147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'Campus charts April'!$U$13</c:f>
              <c:strCache>
                <c:ptCount val="1"/>
                <c:pt idx="0">
                  <c:v>S&amp;T</c:v>
                </c:pt>
              </c:strCache>
            </c:strRef>
          </c:tx>
          <c:spPr>
            <a:solidFill>
              <a:srgbClr val="007A33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43188D28-C276-4792-B8F2-4F023289949B}" type="VALUE">
                      <a:rPr lang="en-US"/>
                      <a:pPr/>
                      <a:t>[VALUE]</a:t>
                    </a:fld>
                    <a:r>
                      <a:rPr lang="en-US"/>
                      <a:t>M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D5F8-44C0-826F-41B5040EE90C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B8A95431-A301-48E1-B945-B45484C9CDAE}" type="VALUE">
                      <a:rPr lang="en-US"/>
                      <a:pPr/>
                      <a:t>[VALUE]</a:t>
                    </a:fld>
                    <a:r>
                      <a:rPr lang="en-US"/>
                      <a:t>M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D5F8-44C0-826F-41B5040EE90C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6D970EEE-924F-472B-BA0E-013BA327EBD8}" type="VALUE">
                      <a:rPr lang="en-US"/>
                      <a:pPr/>
                      <a:t>[VALUE]</a:t>
                    </a:fld>
                    <a:r>
                      <a:rPr lang="en-US"/>
                      <a:t>M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D5F8-44C0-826F-41B5040EE90C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578AB8BB-411A-41C7-AFE5-75F6A7872B63}" type="VALUE">
                      <a:rPr lang="en-US"/>
                      <a:pPr/>
                      <a:t>[VALUE]</a:t>
                    </a:fld>
                    <a:r>
                      <a:rPr lang="en-US"/>
                      <a:t>M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D5F8-44C0-826F-41B5040EE90C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E09CBA4A-A5A2-45CC-8DE0-A7D40DF1A865}" type="VALUE">
                      <a:rPr lang="en-US"/>
                      <a:pPr/>
                      <a:t>[VALUE]</a:t>
                    </a:fld>
                    <a:r>
                      <a:rPr lang="en-US"/>
                      <a:t>M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D5F8-44C0-826F-41B5040EE90C}"/>
                </c:ext>
              </c:extLst>
            </c:dLbl>
            <c:numFmt formatCode="&quot;$&quot;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ysClr val="windowText" lastClr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'Campus charts April'!$V$129:$Z$129</c:f>
              <c:strCache>
                <c:ptCount val="5"/>
                <c:pt idx="0">
                  <c:v>FY19</c:v>
                </c:pt>
                <c:pt idx="1">
                  <c:v>FY20</c:v>
                </c:pt>
                <c:pt idx="2">
                  <c:v>FY21</c:v>
                </c:pt>
                <c:pt idx="3">
                  <c:v>FY22</c:v>
                </c:pt>
                <c:pt idx="4">
                  <c:v>FY23</c:v>
                </c:pt>
              </c:strCache>
            </c:strRef>
          </c:cat>
          <c:val>
            <c:numRef>
              <c:f>'Campus charts April'!$V$131:$Z$131</c:f>
              <c:numCache>
                <c:formatCode>#,##0</c:formatCode>
                <c:ptCount val="5"/>
                <c:pt idx="0">
                  <c:v>15512489</c:v>
                </c:pt>
                <c:pt idx="1">
                  <c:v>16658246</c:v>
                </c:pt>
                <c:pt idx="2">
                  <c:v>18138405</c:v>
                </c:pt>
                <c:pt idx="3">
                  <c:v>19917313</c:v>
                </c:pt>
                <c:pt idx="4">
                  <c:v>20672308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5F8-44C0-826F-41B5040EE9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1826422704"/>
        <c:axId val="1826423536"/>
      </c:barChart>
      <c:catAx>
        <c:axId val="1826422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ysClr val="windowText" lastClr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1826423536"/>
        <c:crosses val="autoZero"/>
        <c:auto val="1"/>
        <c:lblAlgn val="ctr"/>
        <c:lblOffset val="100"/>
        <c:noMultiLvlLbl val="0"/>
      </c:catAx>
      <c:valAx>
        <c:axId val="1826423536"/>
        <c:scaling>
          <c:orientation val="minMax"/>
          <c:max val="30000000"/>
        </c:scaling>
        <c:delete val="0"/>
        <c:axPos val="l"/>
        <c:numFmt formatCode="&quot;$&quot;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ysClr val="windowText" lastClr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1826422704"/>
        <c:crosses val="autoZero"/>
        <c:crossBetween val="between"/>
        <c:majorUnit val="10000000"/>
        <c:dispUnits>
          <c:builtInUnit val="million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ysClr val="windowText" lastClr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en-US"/>
              </a:p>
            </c:txPr>
          </c:dispUnitsLbl>
        </c:dispUnits>
      </c:valAx>
      <c:spPr>
        <a:noFill/>
        <a:ln>
          <a:solidFill>
            <a:sysClr val="windowText" lastClr="000000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2000" b="1">
          <a:solidFill>
            <a:sysClr val="windowText" lastClr="000000"/>
          </a:solidFill>
          <a:latin typeface="Calibri" panose="020F0502020204030204" pitchFamily="34" charset="0"/>
          <a:cs typeface="Calibri" panose="020F0502020204030204" pitchFamily="34" charset="0"/>
        </a:defRPr>
      </a:pPr>
      <a:endParaRPr lang="en-US"/>
    </a:p>
  </c:txPr>
  <c:externalData r:id="rId4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ysClr val="windowText" lastClr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r>
              <a:rPr lang="en-US"/>
              <a:t>UMKC</a:t>
            </a:r>
          </a:p>
        </c:rich>
      </c:tx>
      <c:layout>
        <c:manualLayout>
          <c:xMode val="edge"/>
          <c:yMode val="edge"/>
          <c:x val="0.44397136241590501"/>
          <c:y val="2.604166666666666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ysClr val="windowText" lastClr="00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1936026936026937"/>
          <c:y val="0.1570062027368174"/>
          <c:w val="0.7436026936026936"/>
          <c:h val="0.7020097670514147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'Campus charts April'!$U$14</c:f>
              <c:strCache>
                <c:ptCount val="1"/>
                <c:pt idx="0">
                  <c:v>UMKC</c:v>
                </c:pt>
              </c:strCache>
            </c:strRef>
          </c:tx>
          <c:spPr>
            <a:solidFill>
              <a:srgbClr val="0066CC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AF078ED3-67E6-4F86-8F15-55E1E062EDEC}" type="VALUE">
                      <a:rPr lang="en-US"/>
                      <a:pPr/>
                      <a:t>[VALUE]</a:t>
                    </a:fld>
                    <a:r>
                      <a:rPr lang="en-US"/>
                      <a:t>M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542B-4252-9488-7EFDB8EFFDED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B798DB52-1463-4F59-8F65-9ADA88F18D47}" type="VALUE">
                      <a:rPr lang="en-US"/>
                      <a:pPr/>
                      <a:t>[VALUE]</a:t>
                    </a:fld>
                    <a:r>
                      <a:rPr lang="en-US"/>
                      <a:t>M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542B-4252-9488-7EFDB8EFFDED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B71C8795-FC77-4046-9B8A-07A09E3FD977}" type="VALUE">
                      <a:rPr lang="en-US"/>
                      <a:pPr/>
                      <a:t>[VALUE]</a:t>
                    </a:fld>
                    <a:r>
                      <a:rPr lang="en-US"/>
                      <a:t>M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542B-4252-9488-7EFDB8EFFDED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897FD401-73D6-446C-B3E2-4324C6FA0A0F}" type="VALUE">
                      <a:rPr lang="en-US"/>
                      <a:pPr/>
                      <a:t>[VALUE]</a:t>
                    </a:fld>
                    <a:r>
                      <a:rPr lang="en-US"/>
                      <a:t>M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542B-4252-9488-7EFDB8EFFDED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8A06BBE0-49C5-4FA1-B35F-5F2D4BC99CD5}" type="VALUE">
                      <a:rPr lang="en-US"/>
                      <a:pPr/>
                      <a:t>[VALUE]</a:t>
                    </a:fld>
                    <a:r>
                      <a:rPr lang="en-US"/>
                      <a:t>M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542B-4252-9488-7EFDB8EFFDED}"/>
                </c:ext>
              </c:extLst>
            </c:dLbl>
            <c:numFmt formatCode="&quot;$&quot;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ysClr val="windowText" lastClr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'Campus charts April'!$V$129:$Z$129</c:f>
              <c:strCache>
                <c:ptCount val="5"/>
                <c:pt idx="0">
                  <c:v>FY19</c:v>
                </c:pt>
                <c:pt idx="1">
                  <c:v>FY20</c:v>
                </c:pt>
                <c:pt idx="2">
                  <c:v>FY21</c:v>
                </c:pt>
                <c:pt idx="3">
                  <c:v>FY22</c:v>
                </c:pt>
                <c:pt idx="4">
                  <c:v>FY23</c:v>
                </c:pt>
              </c:strCache>
            </c:strRef>
          </c:cat>
          <c:val>
            <c:numRef>
              <c:f>'Campus charts April'!$V$132:$Z$132</c:f>
              <c:numCache>
                <c:formatCode>#,##0</c:formatCode>
                <c:ptCount val="5"/>
                <c:pt idx="0">
                  <c:v>9831239</c:v>
                </c:pt>
                <c:pt idx="1">
                  <c:v>13265335</c:v>
                </c:pt>
                <c:pt idx="2">
                  <c:v>15324044</c:v>
                </c:pt>
                <c:pt idx="3">
                  <c:v>21056361</c:v>
                </c:pt>
                <c:pt idx="4">
                  <c:v>19214351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42B-4252-9488-7EFDB8EFFD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1826422704"/>
        <c:axId val="1826423536"/>
      </c:barChart>
      <c:catAx>
        <c:axId val="1826422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ysClr val="windowText" lastClr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1826423536"/>
        <c:crossesAt val="0"/>
        <c:auto val="1"/>
        <c:lblAlgn val="ctr"/>
        <c:lblOffset val="100"/>
        <c:noMultiLvlLbl val="0"/>
      </c:catAx>
      <c:valAx>
        <c:axId val="1826423536"/>
        <c:scaling>
          <c:orientation val="minMax"/>
          <c:max val="30000000"/>
          <c:min val="0"/>
        </c:scaling>
        <c:delete val="0"/>
        <c:axPos val="l"/>
        <c:numFmt formatCode="&quot;$&quot;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ysClr val="windowText" lastClr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1826422704"/>
        <c:crosses val="autoZero"/>
        <c:crossBetween val="between"/>
        <c:majorUnit val="10000000"/>
        <c:dispUnits>
          <c:builtInUnit val="million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ysClr val="windowText" lastClr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en-US"/>
              </a:p>
            </c:txPr>
          </c:dispUnitsLbl>
        </c:dispUnits>
      </c:valAx>
      <c:spPr>
        <a:noFill/>
        <a:ln>
          <a:solidFill>
            <a:sysClr val="windowText" lastClr="000000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2000" b="1">
          <a:solidFill>
            <a:sysClr val="windowText" lastClr="000000"/>
          </a:solidFill>
          <a:latin typeface="Calibri" panose="020F0502020204030204" pitchFamily="34" charset="0"/>
          <a:cs typeface="Calibri" panose="020F0502020204030204" pitchFamily="34" charset="0"/>
        </a:defRPr>
      </a:pPr>
      <a:endParaRPr lang="en-US"/>
    </a:p>
  </c:txPr>
  <c:externalData r:id="rId4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ysClr val="windowText" lastClr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r>
              <a:rPr lang="en-US"/>
              <a:t>UMSL</a:t>
            </a:r>
          </a:p>
        </c:rich>
      </c:tx>
      <c:layout>
        <c:manualLayout>
          <c:xMode val="edge"/>
          <c:yMode val="edge"/>
          <c:x val="0.47222806739674783"/>
          <c:y val="2.604166666666666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ysClr val="windowText" lastClr="00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1936026936026937"/>
          <c:y val="0.1570062027368174"/>
          <c:w val="0.7436026936026936"/>
          <c:h val="0.7020097670514147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'Campus charts April'!$U$15</c:f>
              <c:strCache>
                <c:ptCount val="1"/>
                <c:pt idx="0">
                  <c:v>UMSL</c:v>
                </c:pt>
              </c:strCache>
            </c:strRef>
          </c:tx>
          <c:spPr>
            <a:solidFill>
              <a:srgbClr val="BA0C2F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B5D29849-D49F-4AE8-BF26-9D11CBFB2F7E}" type="VALUE">
                      <a:rPr lang="en-US"/>
                      <a:pPr/>
                      <a:t>[VALUE]</a:t>
                    </a:fld>
                    <a:r>
                      <a:rPr lang="en-US"/>
                      <a:t>M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77F3-4324-B53E-B5BBCCBA1D3A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06F18A91-8D02-491A-A283-AE7B4D700C1D}" type="VALUE">
                      <a:rPr lang="en-US"/>
                      <a:pPr/>
                      <a:t>[VALUE]</a:t>
                    </a:fld>
                    <a:r>
                      <a:rPr lang="en-US"/>
                      <a:t>M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77F3-4324-B53E-B5BBCCBA1D3A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3B6252B3-4E92-4A06-BDBC-49C3AFA3885B}" type="VALUE">
                      <a:rPr lang="en-US"/>
                      <a:pPr/>
                      <a:t>[VALUE]</a:t>
                    </a:fld>
                    <a:r>
                      <a:rPr lang="en-US"/>
                      <a:t>M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77F3-4324-B53E-B5BBCCBA1D3A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D71CFAF0-C2DB-438A-8584-A070839C34BD}" type="VALUE">
                      <a:rPr lang="en-US"/>
                      <a:pPr/>
                      <a:t>[VALUE]</a:t>
                    </a:fld>
                    <a:r>
                      <a:rPr lang="en-US"/>
                      <a:t>M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77F3-4324-B53E-B5BBCCBA1D3A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828A942B-3EFD-4929-8140-EB3083DB7966}" type="VALUE">
                      <a:rPr lang="en-US"/>
                      <a:pPr/>
                      <a:t>[VALUE]</a:t>
                    </a:fld>
                    <a:r>
                      <a:rPr lang="en-US"/>
                      <a:t>M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77F3-4324-B53E-B5BBCCBA1D3A}"/>
                </c:ext>
              </c:extLst>
            </c:dLbl>
            <c:numFmt formatCode="&quot;$&quot;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ysClr val="windowText" lastClr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'Campus charts April'!$V$129:$Z$129</c:f>
              <c:strCache>
                <c:ptCount val="5"/>
                <c:pt idx="0">
                  <c:v>FY19</c:v>
                </c:pt>
                <c:pt idx="1">
                  <c:v>FY20</c:v>
                </c:pt>
                <c:pt idx="2">
                  <c:v>FY21</c:v>
                </c:pt>
                <c:pt idx="3">
                  <c:v>FY22</c:v>
                </c:pt>
                <c:pt idx="4">
                  <c:v>FY23</c:v>
                </c:pt>
              </c:strCache>
            </c:strRef>
          </c:cat>
          <c:val>
            <c:numRef>
              <c:f>'Campus charts April'!$V$133:$Z$133</c:f>
              <c:numCache>
                <c:formatCode>#,##0</c:formatCode>
                <c:ptCount val="5"/>
                <c:pt idx="0">
                  <c:v>4764827.08</c:v>
                </c:pt>
                <c:pt idx="1">
                  <c:v>4671465.6399999997</c:v>
                </c:pt>
                <c:pt idx="2">
                  <c:v>3947425.21</c:v>
                </c:pt>
                <c:pt idx="3">
                  <c:v>3182522.77</c:v>
                </c:pt>
                <c:pt idx="4">
                  <c:v>3461294.0800000001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7F3-4324-B53E-B5BBCCBA1D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1826422704"/>
        <c:axId val="1826423536"/>
      </c:barChart>
      <c:catAx>
        <c:axId val="1826422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ysClr val="windowText" lastClr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1826423536"/>
        <c:crosses val="autoZero"/>
        <c:auto val="1"/>
        <c:lblAlgn val="ctr"/>
        <c:lblOffset val="100"/>
        <c:noMultiLvlLbl val="0"/>
      </c:catAx>
      <c:valAx>
        <c:axId val="1826423536"/>
        <c:scaling>
          <c:orientation val="minMax"/>
          <c:max val="10000000"/>
        </c:scaling>
        <c:delete val="0"/>
        <c:axPos val="l"/>
        <c:numFmt formatCode="&quot;$&quot;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ysClr val="windowText" lastClr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1826422704"/>
        <c:crosses val="autoZero"/>
        <c:crossBetween val="between"/>
        <c:majorUnit val="5000000"/>
        <c:dispUnits>
          <c:builtInUnit val="million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ysClr val="windowText" lastClr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en-US"/>
              </a:p>
            </c:txPr>
          </c:dispUnitsLbl>
        </c:dispUnits>
      </c:valAx>
      <c:spPr>
        <a:noFill/>
        <a:ln>
          <a:solidFill>
            <a:sysClr val="windowText" lastClr="000000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2000" b="1">
          <a:solidFill>
            <a:sysClr val="windowText" lastClr="000000"/>
          </a:solidFill>
          <a:latin typeface="Calibri" panose="020F0502020204030204" pitchFamily="34" charset="0"/>
          <a:cs typeface="Calibri" panose="020F0502020204030204" pitchFamily="34" charset="0"/>
        </a:defRPr>
      </a:pPr>
      <a:endParaRPr lang="en-US"/>
    </a:p>
  </c:txPr>
  <c:externalData r:id="rId4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1" i="0" u="none" strike="noStrike" kern="1200" spc="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1936026936026937"/>
          <c:y val="0.1570062027368174"/>
          <c:w val="0.7436026936026936"/>
          <c:h val="0.7020097670514147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'Campus charts April'!$U$13</c:f>
              <c:strCache>
                <c:ptCount val="1"/>
                <c:pt idx="0">
                  <c:v>S&amp;T</c:v>
                </c:pt>
              </c:strCache>
            </c:strRef>
          </c:tx>
          <c:spPr>
            <a:solidFill>
              <a:srgbClr val="007A33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DC2BDAFC-AFC1-48B5-B343-4D5C0B26550E}" type="VALUE">
                      <a:rPr lang="en-US"/>
                      <a:pPr/>
                      <a:t>[VALUE]</a:t>
                    </a:fld>
                    <a:r>
                      <a:rPr lang="en-US"/>
                      <a:t>M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7261-4383-966A-DC9E6F36FF83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2563AA16-CF8C-415D-83A1-221B61C00643}" type="VALUE">
                      <a:rPr lang="en-US"/>
                      <a:pPr/>
                      <a:t>[VALUE]</a:t>
                    </a:fld>
                    <a:r>
                      <a:rPr lang="en-US"/>
                      <a:t>M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7261-4383-966A-DC9E6F36FF83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ED1636F3-CAB4-4FC8-AE08-0A0702898027}" type="VALUE">
                      <a:rPr lang="en-US"/>
                      <a:pPr/>
                      <a:t>[VALUE]</a:t>
                    </a:fld>
                    <a:r>
                      <a:rPr lang="en-US"/>
                      <a:t>M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7261-4383-966A-DC9E6F36FF83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DF18EEB7-143E-4256-85F9-82DB27F6FAA5}" type="VALUE">
                      <a:rPr lang="en-US"/>
                      <a:pPr/>
                      <a:t>[VALUE]</a:t>
                    </a:fld>
                    <a:r>
                      <a:rPr lang="en-US"/>
                      <a:t>M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7261-4383-966A-DC9E6F36FF83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AF21B1E2-47A3-48F2-A66E-C78CE04DB699}" type="VALUE">
                      <a:rPr lang="en-US"/>
                      <a:pPr/>
                      <a:t>[VALUE]</a:t>
                    </a:fld>
                    <a:r>
                      <a:rPr lang="en-US"/>
                      <a:t>M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7261-4383-966A-DC9E6F36FF83}"/>
                </c:ext>
              </c:extLst>
            </c:dLbl>
            <c:numFmt formatCode="&quot;$&quot;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'Campus charts April'!$V$48:$Z$48</c:f>
              <c:strCache>
                <c:ptCount val="5"/>
                <c:pt idx="0">
                  <c:v>FY19</c:v>
                </c:pt>
                <c:pt idx="1">
                  <c:v>FY20</c:v>
                </c:pt>
                <c:pt idx="2">
                  <c:v>FY21</c:v>
                </c:pt>
                <c:pt idx="3">
                  <c:v>FY22</c:v>
                </c:pt>
                <c:pt idx="4">
                  <c:v>FY23</c:v>
                </c:pt>
              </c:strCache>
            </c:strRef>
          </c:cat>
          <c:val>
            <c:numRef>
              <c:f>'Campus charts April'!$V$50:$Z$50</c:f>
              <c:numCache>
                <c:formatCode>#,##0</c:formatCode>
                <c:ptCount val="5"/>
                <c:pt idx="0">
                  <c:v>99883239</c:v>
                </c:pt>
                <c:pt idx="1">
                  <c:v>119173613</c:v>
                </c:pt>
                <c:pt idx="2">
                  <c:v>139934038</c:v>
                </c:pt>
                <c:pt idx="3">
                  <c:v>142587390</c:v>
                </c:pt>
                <c:pt idx="4">
                  <c:v>135235003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261-4383-966A-DC9E6F36FF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1826422704"/>
        <c:axId val="1826423536"/>
      </c:barChart>
      <c:catAx>
        <c:axId val="1826422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826423536"/>
        <c:crosses val="autoZero"/>
        <c:auto val="1"/>
        <c:lblAlgn val="ctr"/>
        <c:lblOffset val="100"/>
        <c:noMultiLvlLbl val="0"/>
      </c:catAx>
      <c:valAx>
        <c:axId val="1826423536"/>
        <c:scaling>
          <c:orientation val="minMax"/>
          <c:max val="200000000"/>
        </c:scaling>
        <c:delete val="0"/>
        <c:axPos val="l"/>
        <c:numFmt formatCode="&quot;$&quot;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826422704"/>
        <c:crosses val="autoZero"/>
        <c:crossBetween val="between"/>
        <c:majorUnit val="50000000"/>
        <c:dispUnits>
          <c:builtInUnit val="million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</c:dispUnitsLbl>
        </c:dispUnits>
      </c:valAx>
      <c:spPr>
        <a:noFill/>
        <a:ln>
          <a:solidFill>
            <a:sysClr val="windowText" lastClr="000000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800" b="1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4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1" i="0" u="none" strike="noStrike" kern="1200" spc="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1936026936026937"/>
          <c:y val="0.1570062027368174"/>
          <c:w val="0.7436026936026936"/>
          <c:h val="0.7020097670514147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'Campus charts April'!$U$12</c:f>
              <c:strCache>
                <c:ptCount val="1"/>
                <c:pt idx="0">
                  <c:v>MU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A9E4A716-AA7E-457C-8FF0-725847A02B0E}" type="VALUE">
                      <a:rPr lang="en-US"/>
                      <a:pPr/>
                      <a:t>[VALUE]</a:t>
                    </a:fld>
                    <a:r>
                      <a:rPr lang="en-US"/>
                      <a:t>M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0F8D-40B8-A6D0-3D3EBA2D27CE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9E77D1E1-2CCA-4F1D-96D1-B79DF3E7DDEB}" type="VALUE">
                      <a:rPr lang="en-US"/>
                      <a:pPr/>
                      <a:t>[VALUE]</a:t>
                    </a:fld>
                    <a:r>
                      <a:rPr lang="en-US"/>
                      <a:t>M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0F8D-40B8-A6D0-3D3EBA2D27CE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00031B2C-3AF7-4AB4-8778-859356E71CB2}" type="VALUE">
                      <a:rPr lang="en-US"/>
                      <a:pPr/>
                      <a:t>[VALUE]</a:t>
                    </a:fld>
                    <a:r>
                      <a:rPr lang="en-US"/>
                      <a:t>M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0F8D-40B8-A6D0-3D3EBA2D27CE}"/>
                </c:ext>
              </c:extLst>
            </c:dLbl>
            <c:dLbl>
              <c:idx val="3"/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600" b="1" i="0" u="none" strike="noStrike" kern="1200" baseline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39694FD6-EDA8-42ED-85B6-569E5A0CD3FF}" type="VALUE">
                      <a:rPr lang="en-US" sz="1600"/>
                      <a:pPr>
                        <a:defRPr sz="1600"/>
                      </a:pPr>
                      <a:t>[VALUE]</a:t>
                    </a:fld>
                    <a:r>
                      <a:rPr lang="en-US" sz="1600"/>
                      <a:t>M</a:t>
                    </a:r>
                  </a:p>
                </c:rich>
              </c:tx>
              <c:numFmt formatCode="&quot;$&quot;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kern="1200" baseline="0">
                      <a:solidFill>
                        <a:sysClr val="windowText" lastClr="00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0F8D-40B8-A6D0-3D3EBA2D27CE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6D9115FC-E424-4255-A61C-875BBCE89C7C}" type="VALUE">
                      <a:rPr lang="en-US"/>
                      <a:pPr/>
                      <a:t>[VALUE]</a:t>
                    </a:fld>
                    <a:r>
                      <a:rPr lang="en-US"/>
                      <a:t>M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0F8D-40B8-A6D0-3D3EBA2D27CE}"/>
                </c:ext>
              </c:extLst>
            </c:dLbl>
            <c:numFmt formatCode="&quot;$&quot;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'Campus charts April'!$V$48:$Z$48</c:f>
              <c:strCache>
                <c:ptCount val="5"/>
                <c:pt idx="0">
                  <c:v>FY19</c:v>
                </c:pt>
                <c:pt idx="1">
                  <c:v>FY20</c:v>
                </c:pt>
                <c:pt idx="2">
                  <c:v>FY21</c:v>
                </c:pt>
                <c:pt idx="3">
                  <c:v>FY22</c:v>
                </c:pt>
                <c:pt idx="4">
                  <c:v>FY23</c:v>
                </c:pt>
              </c:strCache>
            </c:strRef>
          </c:cat>
          <c:val>
            <c:numRef>
              <c:f>'Campus charts April'!$V$49:$Z$49</c:f>
              <c:numCache>
                <c:formatCode>#,##0</c:formatCode>
                <c:ptCount val="5"/>
                <c:pt idx="0">
                  <c:v>692790323.39999998</c:v>
                </c:pt>
                <c:pt idx="1">
                  <c:v>589709174</c:v>
                </c:pt>
                <c:pt idx="2">
                  <c:v>771668412</c:v>
                </c:pt>
                <c:pt idx="3">
                  <c:v>1069176220</c:v>
                </c:pt>
                <c:pt idx="4">
                  <c:v>898174176.07000005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F8D-40B8-A6D0-3D3EBA2D27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1826422704"/>
        <c:axId val="1826423536"/>
      </c:barChart>
      <c:catAx>
        <c:axId val="1826422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826423536"/>
        <c:crosses val="autoZero"/>
        <c:auto val="1"/>
        <c:lblAlgn val="ctr"/>
        <c:lblOffset val="100"/>
        <c:noMultiLvlLbl val="0"/>
      </c:catAx>
      <c:valAx>
        <c:axId val="1826423536"/>
        <c:scaling>
          <c:orientation val="minMax"/>
          <c:max val="1500000000"/>
          <c:min val="0"/>
        </c:scaling>
        <c:delete val="0"/>
        <c:axPos val="l"/>
        <c:numFmt formatCode="&quot;$&quot;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826422704"/>
        <c:crosses val="autoZero"/>
        <c:crossBetween val="between"/>
        <c:majorUnit val="500000000"/>
        <c:dispUnits>
          <c:builtInUnit val="million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</c:dispUnitsLbl>
        </c:dispUnits>
      </c:valAx>
      <c:spPr>
        <a:noFill/>
        <a:ln>
          <a:solidFill>
            <a:sysClr val="windowText" lastClr="000000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800" b="1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4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1" i="0" u="none" strike="noStrike" kern="1200" spc="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1936026936026937"/>
          <c:y val="0.1570062027368174"/>
          <c:w val="0.7436026936026936"/>
          <c:h val="0.7020097670514147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'Campus charts April'!$U$14</c:f>
              <c:strCache>
                <c:ptCount val="1"/>
                <c:pt idx="0">
                  <c:v>UMKC</c:v>
                </c:pt>
              </c:strCache>
            </c:strRef>
          </c:tx>
          <c:spPr>
            <a:solidFill>
              <a:srgbClr val="0066CC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4B48DB1E-684F-4A1D-A974-7FC7BC23C93B}" type="VALUE">
                      <a:rPr lang="en-US"/>
                      <a:pPr/>
                      <a:t>[VALUE]</a:t>
                    </a:fld>
                    <a:r>
                      <a:rPr lang="en-US"/>
                      <a:t>M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46AB-4EFF-B96B-5A02EE877BB0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2A025BC3-74BF-4580-8B48-EC4ACC094D84}" type="VALUE">
                      <a:rPr lang="en-US"/>
                      <a:pPr/>
                      <a:t>[VALUE]</a:t>
                    </a:fld>
                    <a:r>
                      <a:rPr lang="en-US"/>
                      <a:t>M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46AB-4EFF-B96B-5A02EE877BB0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8568FAA6-E396-42A8-96BE-547E512A2D8B}" type="VALUE">
                      <a:rPr lang="en-US"/>
                      <a:pPr/>
                      <a:t>[VALUE]</a:t>
                    </a:fld>
                    <a:r>
                      <a:rPr lang="en-US"/>
                      <a:t>M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46AB-4EFF-B96B-5A02EE877BB0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86F69BDA-BC03-45A5-9BFC-03A1115634A1}" type="VALUE">
                      <a:rPr lang="en-US"/>
                      <a:pPr/>
                      <a:t>[VALUE]</a:t>
                    </a:fld>
                    <a:r>
                      <a:rPr lang="en-US"/>
                      <a:t>M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46AB-4EFF-B96B-5A02EE877BB0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DDA6DD67-E4FD-4795-9DB7-04ACD71DFA1C}" type="VALUE">
                      <a:rPr lang="en-US"/>
                      <a:pPr/>
                      <a:t>[VALUE]</a:t>
                    </a:fld>
                    <a:r>
                      <a:rPr lang="en-US"/>
                      <a:t>M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46AB-4EFF-B96B-5A02EE877BB0}"/>
                </c:ext>
              </c:extLst>
            </c:dLbl>
            <c:numFmt formatCode="&quot;$&quot;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'Campus charts April'!$V$48:$Z$48</c:f>
              <c:strCache>
                <c:ptCount val="5"/>
                <c:pt idx="0">
                  <c:v>FY19</c:v>
                </c:pt>
                <c:pt idx="1">
                  <c:v>FY20</c:v>
                </c:pt>
                <c:pt idx="2">
                  <c:v>FY21</c:v>
                </c:pt>
                <c:pt idx="3">
                  <c:v>FY22</c:v>
                </c:pt>
                <c:pt idx="4">
                  <c:v>FY23</c:v>
                </c:pt>
              </c:strCache>
            </c:strRef>
          </c:cat>
          <c:val>
            <c:numRef>
              <c:f>'Campus charts April'!$V$51:$Z$51</c:f>
              <c:numCache>
                <c:formatCode>#,##0</c:formatCode>
                <c:ptCount val="5"/>
                <c:pt idx="0">
                  <c:v>97030600</c:v>
                </c:pt>
                <c:pt idx="1">
                  <c:v>101641941</c:v>
                </c:pt>
                <c:pt idx="2">
                  <c:v>115992959</c:v>
                </c:pt>
                <c:pt idx="3">
                  <c:v>121120993</c:v>
                </c:pt>
                <c:pt idx="4">
                  <c:v>153446136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6AB-4EFF-B96B-5A02EE877B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1826422704"/>
        <c:axId val="1826423536"/>
      </c:barChart>
      <c:catAx>
        <c:axId val="1826422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826423536"/>
        <c:crosses val="autoZero"/>
        <c:auto val="1"/>
        <c:lblAlgn val="ctr"/>
        <c:lblOffset val="100"/>
        <c:noMultiLvlLbl val="0"/>
      </c:catAx>
      <c:valAx>
        <c:axId val="1826423536"/>
        <c:scaling>
          <c:orientation val="minMax"/>
          <c:max val="200000000"/>
        </c:scaling>
        <c:delete val="0"/>
        <c:axPos val="l"/>
        <c:numFmt formatCode="&quot;$&quot;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826422704"/>
        <c:crosses val="autoZero"/>
        <c:crossBetween val="between"/>
        <c:majorUnit val="50000000"/>
        <c:dispUnits>
          <c:builtInUnit val="million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</c:dispUnitsLbl>
        </c:dispUnits>
      </c:valAx>
      <c:spPr>
        <a:noFill/>
        <a:ln>
          <a:solidFill>
            <a:sysClr val="windowText" lastClr="000000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800" b="1" i="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ysClr val="windowText" lastClr="00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1936026936026937"/>
          <c:y val="0.1570062027368174"/>
          <c:w val="0.7436026936026936"/>
          <c:h val="0.7020097670514147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'Campus charts April'!$U$14</c:f>
              <c:strCache>
                <c:ptCount val="1"/>
                <c:pt idx="0">
                  <c:v>UMKC</c:v>
                </c:pt>
              </c:strCache>
            </c:strRef>
          </c:tx>
          <c:spPr>
            <a:solidFill>
              <a:srgbClr val="0066CC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D948AF4A-4450-40C6-813B-102B1CC7F92B}" type="VALUE">
                      <a:rPr lang="en-US"/>
                      <a:pPr/>
                      <a:t>[VALUE]</a:t>
                    </a:fld>
                    <a:r>
                      <a:rPr lang="en-US"/>
                      <a:t>M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1090-4243-A2D3-B37C30F61E95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1D939161-B736-4FAB-BC72-0C2B4C92E4C2}" type="VALUE">
                      <a:rPr lang="en-US"/>
                      <a:pPr/>
                      <a:t>[VALUE]</a:t>
                    </a:fld>
                    <a:r>
                      <a:rPr lang="en-US"/>
                      <a:t>M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1090-4243-A2D3-B37C30F61E95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8FECBE07-C421-4D10-8B74-C4267B91826E}" type="VALUE">
                      <a:rPr lang="en-US"/>
                      <a:pPr/>
                      <a:t>[VALUE]</a:t>
                    </a:fld>
                    <a:r>
                      <a:rPr lang="en-US"/>
                      <a:t>M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1090-4243-A2D3-B37C30F61E95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2C91D060-6D37-4046-92DD-944C28B29742}" type="VALUE">
                      <a:rPr lang="en-US"/>
                      <a:pPr/>
                      <a:t>[VALUE]</a:t>
                    </a:fld>
                    <a:r>
                      <a:rPr lang="en-US"/>
                      <a:t>M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1090-4243-A2D3-B37C30F61E95}"/>
                </c:ext>
              </c:extLst>
            </c:dLbl>
            <c:dLbl>
              <c:idx val="4"/>
              <c:layout>
                <c:manualLayout>
                  <c:x val="0"/>
                  <c:y val="1.3299134893020502E-2"/>
                </c:manualLayout>
              </c:layout>
              <c:tx>
                <c:rich>
                  <a:bodyPr/>
                  <a:lstStyle/>
                  <a:p>
                    <a:fld id="{4651934B-76C6-469D-8A90-4722C694FB7D}" type="VALUE">
                      <a:rPr lang="en-US"/>
                      <a:pPr/>
                      <a:t>[VALUE]</a:t>
                    </a:fld>
                    <a:r>
                      <a:rPr lang="en-US"/>
                      <a:t>M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1090-4243-A2D3-B37C30F61E95}"/>
                </c:ext>
              </c:extLst>
            </c:dLbl>
            <c:numFmt formatCode="&quot;$&quot;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ysClr val="windowText" lastClr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'Campus charts April'!$V$11:$Z$11</c:f>
              <c:strCache>
                <c:ptCount val="5"/>
                <c:pt idx="0">
                  <c:v>FY19</c:v>
                </c:pt>
                <c:pt idx="1">
                  <c:v>FY20</c:v>
                </c:pt>
                <c:pt idx="2">
                  <c:v>FY21</c:v>
                </c:pt>
                <c:pt idx="3">
                  <c:v>FY22</c:v>
                </c:pt>
                <c:pt idx="4">
                  <c:v>FY23</c:v>
                </c:pt>
              </c:strCache>
            </c:strRef>
          </c:cat>
          <c:val>
            <c:numRef>
              <c:f>'Campus charts April'!$V$14:$Z$14</c:f>
              <c:numCache>
                <c:formatCode>#,##0</c:formatCode>
                <c:ptCount val="5"/>
                <c:pt idx="0">
                  <c:v>107927287</c:v>
                </c:pt>
                <c:pt idx="1">
                  <c:v>117943897</c:v>
                </c:pt>
                <c:pt idx="2">
                  <c:v>137254007</c:v>
                </c:pt>
                <c:pt idx="3">
                  <c:v>137107078</c:v>
                </c:pt>
                <c:pt idx="4">
                  <c:v>175387857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090-4243-A2D3-B37C30F61E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1826422704"/>
        <c:axId val="1826423536"/>
      </c:barChart>
      <c:catAx>
        <c:axId val="1826422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ysClr val="windowText" lastClr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1826423536"/>
        <c:crosses val="autoZero"/>
        <c:auto val="1"/>
        <c:lblAlgn val="ctr"/>
        <c:lblOffset val="100"/>
        <c:noMultiLvlLbl val="0"/>
      </c:catAx>
      <c:valAx>
        <c:axId val="1826423536"/>
        <c:scaling>
          <c:orientation val="minMax"/>
          <c:max val="200000000"/>
        </c:scaling>
        <c:delete val="0"/>
        <c:axPos val="l"/>
        <c:numFmt formatCode="&quot;$&quot;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ysClr val="windowText" lastClr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1826422704"/>
        <c:crosses val="autoZero"/>
        <c:crossBetween val="between"/>
        <c:dispUnits>
          <c:builtInUnit val="million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ysClr val="windowText" lastClr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en-US"/>
              </a:p>
            </c:txPr>
          </c:dispUnitsLbl>
        </c:dispUnits>
      </c:valAx>
      <c:spPr>
        <a:noFill/>
        <a:ln>
          <a:solidFill>
            <a:sysClr val="windowText" lastClr="000000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2000" b="1">
          <a:solidFill>
            <a:sysClr val="windowText" lastClr="000000"/>
          </a:solidFill>
          <a:latin typeface="Calibri" panose="020F0502020204030204" pitchFamily="34" charset="0"/>
          <a:cs typeface="Calibri" panose="020F0502020204030204" pitchFamily="34" charset="0"/>
        </a:defRPr>
      </a:pPr>
      <a:endParaRPr lang="en-US"/>
    </a:p>
  </c:txPr>
  <c:externalData r:id="rId4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1" i="0" u="none" strike="noStrike" kern="1200" spc="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1936026936026937"/>
          <c:y val="0.1570062027368174"/>
          <c:w val="0.7436026936026936"/>
          <c:h val="0.7020097670514147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'Campus charts April'!$U$15</c:f>
              <c:strCache>
                <c:ptCount val="1"/>
                <c:pt idx="0">
                  <c:v>UMSL</c:v>
                </c:pt>
              </c:strCache>
            </c:strRef>
          </c:tx>
          <c:spPr>
            <a:solidFill>
              <a:srgbClr val="BA0C2F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84311C45-5B4F-468F-BD4D-9D5F71881F51}" type="VALUE">
                      <a:rPr lang="en-US"/>
                      <a:pPr/>
                      <a:t>[VALUE]</a:t>
                    </a:fld>
                    <a:r>
                      <a:rPr lang="en-US"/>
                      <a:t>M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04FD-4548-A88D-7AE85A2B1CB4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87B6CDD6-89CB-4B6D-A858-8006E2ED4742}" type="VALUE">
                      <a:rPr lang="en-US"/>
                      <a:pPr/>
                      <a:t>[VALUE]</a:t>
                    </a:fld>
                    <a:r>
                      <a:rPr lang="en-US"/>
                      <a:t>M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04FD-4548-A88D-7AE85A2B1CB4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3313B960-D007-4616-94B7-BCD33AF053D5}" type="VALUE">
                      <a:rPr lang="en-US"/>
                      <a:pPr/>
                      <a:t>[VALUE]</a:t>
                    </a:fld>
                    <a:r>
                      <a:rPr lang="en-US"/>
                      <a:t>M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04FD-4548-A88D-7AE85A2B1CB4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879F1B5C-5383-4203-84D6-9F8D02E2B43F}" type="VALUE">
                      <a:rPr lang="en-US"/>
                      <a:pPr/>
                      <a:t>[VALUE]</a:t>
                    </a:fld>
                    <a:r>
                      <a:rPr lang="en-US"/>
                      <a:t>M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04FD-4548-A88D-7AE85A2B1CB4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5EFA8698-5A1E-4073-AE2B-FC7127D37289}" type="VALUE">
                      <a:rPr lang="en-US"/>
                      <a:pPr/>
                      <a:t>[VALUE]</a:t>
                    </a:fld>
                    <a:r>
                      <a:rPr lang="en-US"/>
                      <a:t>M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04FD-4548-A88D-7AE85A2B1CB4}"/>
                </c:ext>
              </c:extLst>
            </c:dLbl>
            <c:numFmt formatCode="&quot;$&quot;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'Campus charts April'!$V$48:$Z$48</c:f>
              <c:strCache>
                <c:ptCount val="5"/>
                <c:pt idx="0">
                  <c:v>FY19</c:v>
                </c:pt>
                <c:pt idx="1">
                  <c:v>FY20</c:v>
                </c:pt>
                <c:pt idx="2">
                  <c:v>FY21</c:v>
                </c:pt>
                <c:pt idx="3">
                  <c:v>FY22</c:v>
                </c:pt>
                <c:pt idx="4">
                  <c:v>FY23</c:v>
                </c:pt>
              </c:strCache>
            </c:strRef>
          </c:cat>
          <c:val>
            <c:numRef>
              <c:f>'Campus charts April'!$V$52:$Z$52</c:f>
              <c:numCache>
                <c:formatCode>#,##0</c:formatCode>
                <c:ptCount val="5"/>
                <c:pt idx="0">
                  <c:v>22785380</c:v>
                </c:pt>
                <c:pt idx="1">
                  <c:v>22406239</c:v>
                </c:pt>
                <c:pt idx="2">
                  <c:v>43220946</c:v>
                </c:pt>
                <c:pt idx="3">
                  <c:v>35124905</c:v>
                </c:pt>
                <c:pt idx="4">
                  <c:v>61808861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4FD-4548-A88D-7AE85A2B1C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1826422704"/>
        <c:axId val="1826423536"/>
      </c:barChart>
      <c:catAx>
        <c:axId val="1826422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826423536"/>
        <c:crosses val="autoZero"/>
        <c:auto val="1"/>
        <c:lblAlgn val="ctr"/>
        <c:lblOffset val="100"/>
        <c:noMultiLvlLbl val="0"/>
      </c:catAx>
      <c:valAx>
        <c:axId val="1826423536"/>
        <c:scaling>
          <c:orientation val="minMax"/>
          <c:max val="200000000"/>
        </c:scaling>
        <c:delete val="0"/>
        <c:axPos val="l"/>
        <c:numFmt formatCode="&quot;$&quot;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826422704"/>
        <c:crosses val="autoZero"/>
        <c:crossBetween val="between"/>
        <c:dispUnits>
          <c:builtInUnit val="million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</c:dispUnitsLbl>
        </c:dispUnits>
      </c:valAx>
      <c:spPr>
        <a:noFill/>
        <a:ln>
          <a:solidFill>
            <a:sysClr val="windowText" lastClr="000000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800" b="1" i="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4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>
        <c:manualLayout>
          <c:xMode val="edge"/>
          <c:yMode val="edge"/>
          <c:x val="0.49809013636226507"/>
          <c:y val="8.6805555555555559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1" i="0" u="none" strike="noStrike" kern="1200" spc="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1936026936026937"/>
          <c:y val="0.1570062027368174"/>
          <c:w val="0.7436026936026936"/>
          <c:h val="0.7020097670514147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'Campus charts April'!$U$12</c:f>
              <c:strCache>
                <c:ptCount val="1"/>
                <c:pt idx="0">
                  <c:v>MU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DEB65810-586C-4CEA-8078-61B0D0DD17E4}" type="VALUE">
                      <a:rPr lang="en-US"/>
                      <a:pPr/>
                      <a:t>[VALUE]</a:t>
                    </a:fld>
                    <a:r>
                      <a:rPr lang="en-US"/>
                      <a:t>M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70B1-43CD-B762-763895E0085F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96A0D6CE-1FDB-4EE4-B341-AD54B7453770}" type="VALUE">
                      <a:rPr lang="en-US"/>
                      <a:pPr/>
                      <a:t>[VALUE]</a:t>
                    </a:fld>
                    <a:r>
                      <a:rPr lang="en-US"/>
                      <a:t>M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70B1-43CD-B762-763895E0085F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C0F522D9-4FEA-4B61-8FD1-4EFC1BEC95E9}" type="VALUE">
                      <a:rPr lang="en-US"/>
                      <a:pPr/>
                      <a:t>[VALUE]</a:t>
                    </a:fld>
                    <a:r>
                      <a:rPr lang="en-US"/>
                      <a:t>M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70B1-43CD-B762-763895E0085F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FF3F297D-094D-47CA-83D5-FD407E66C171}" type="VALUE">
                      <a:rPr lang="en-US" sz="1600"/>
                      <a:pPr/>
                      <a:t>[VALUE]</a:t>
                    </a:fld>
                    <a:r>
                      <a:rPr lang="en-US" sz="1600"/>
                      <a:t>M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70B1-43CD-B762-763895E0085F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98232F47-DFDA-4F1D-AFF4-49B5B32B86C2}" type="VALUE">
                      <a:rPr lang="en-US" sz="1600"/>
                      <a:pPr/>
                      <a:t>[VALUE]</a:t>
                    </a:fld>
                    <a:r>
                      <a:rPr lang="en-US" sz="1600"/>
                      <a:t>M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70B1-43CD-B762-763895E0085F}"/>
                </c:ext>
              </c:extLst>
            </c:dLbl>
            <c:numFmt formatCode="&quot;$&quot;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'Campus charts April'!$V$129:$Z$129</c:f>
              <c:strCache>
                <c:ptCount val="5"/>
                <c:pt idx="0">
                  <c:v>FY19</c:v>
                </c:pt>
                <c:pt idx="1">
                  <c:v>FY20</c:v>
                </c:pt>
                <c:pt idx="2">
                  <c:v>FY21</c:v>
                </c:pt>
                <c:pt idx="3">
                  <c:v>FY22</c:v>
                </c:pt>
                <c:pt idx="4">
                  <c:v>FY23</c:v>
                </c:pt>
              </c:strCache>
            </c:strRef>
          </c:cat>
          <c:val>
            <c:numRef>
              <c:f>'Campus charts April'!$V$130:$Z$130</c:f>
              <c:numCache>
                <c:formatCode>#,##0</c:formatCode>
                <c:ptCount val="5"/>
                <c:pt idx="0">
                  <c:v>95573804.680999994</c:v>
                </c:pt>
                <c:pt idx="1">
                  <c:v>110988632.32099999</c:v>
                </c:pt>
                <c:pt idx="2">
                  <c:v>113507867.083</c:v>
                </c:pt>
                <c:pt idx="3">
                  <c:v>123763985.913</c:v>
                </c:pt>
                <c:pt idx="4">
                  <c:v>146382075.248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0B1-43CD-B762-763895E008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1826422704"/>
        <c:axId val="1826423536"/>
      </c:barChart>
      <c:catAx>
        <c:axId val="1826422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826423536"/>
        <c:crossesAt val="0"/>
        <c:auto val="1"/>
        <c:lblAlgn val="ctr"/>
        <c:lblOffset val="100"/>
        <c:noMultiLvlLbl val="0"/>
      </c:catAx>
      <c:valAx>
        <c:axId val="1826423536"/>
        <c:scaling>
          <c:orientation val="minMax"/>
          <c:max val="180000000"/>
          <c:min val="0"/>
        </c:scaling>
        <c:delete val="0"/>
        <c:axPos val="l"/>
        <c:numFmt formatCode="&quot;$&quot;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826422704"/>
        <c:crosses val="autoZero"/>
        <c:crossBetween val="between"/>
        <c:majorUnit val="60000000"/>
        <c:dispUnits>
          <c:builtInUnit val="million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</c:dispUnitsLbl>
        </c:dispUnits>
      </c:valAx>
      <c:spPr>
        <a:noFill/>
        <a:ln>
          <a:solidFill>
            <a:sysClr val="windowText" lastClr="000000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800" b="1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4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>
        <c:manualLayout>
          <c:xMode val="edge"/>
          <c:yMode val="edge"/>
          <c:x val="0.47701149425287354"/>
          <c:y val="8.6805555555555559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1" i="0" u="none" strike="noStrike" kern="1200" spc="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1936026936026937"/>
          <c:y val="0.1570062027368174"/>
          <c:w val="0.7436026936026936"/>
          <c:h val="0.7020097670514147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'Campus charts April'!$U$13</c:f>
              <c:strCache>
                <c:ptCount val="1"/>
                <c:pt idx="0">
                  <c:v>S&amp;T</c:v>
                </c:pt>
              </c:strCache>
            </c:strRef>
          </c:tx>
          <c:spPr>
            <a:solidFill>
              <a:srgbClr val="007A33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43188D28-C276-4792-B8F2-4F023289949B}" type="VALUE">
                      <a:rPr lang="en-US" sz="1600"/>
                      <a:pPr/>
                      <a:t>[VALUE]</a:t>
                    </a:fld>
                    <a:r>
                      <a:rPr lang="en-US" sz="1600"/>
                      <a:t>M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D5F8-44C0-826F-41B5040EE90C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B8A95431-A301-48E1-B945-B45484C9CDAE}" type="VALUE">
                      <a:rPr lang="en-US"/>
                      <a:pPr/>
                      <a:t>[VALUE]</a:t>
                    </a:fld>
                    <a:r>
                      <a:rPr lang="en-US"/>
                      <a:t>M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D5F8-44C0-826F-41B5040EE90C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6D970EEE-924F-472B-BA0E-013BA327EBD8}" type="VALUE">
                      <a:rPr lang="en-US"/>
                      <a:pPr/>
                      <a:t>[VALUE]</a:t>
                    </a:fld>
                    <a:r>
                      <a:rPr lang="en-US"/>
                      <a:t>M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D5F8-44C0-826F-41B5040EE90C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578AB8BB-411A-41C7-AFE5-75F6A7872B63}" type="VALUE">
                      <a:rPr lang="en-US"/>
                      <a:pPr/>
                      <a:t>[VALUE]</a:t>
                    </a:fld>
                    <a:r>
                      <a:rPr lang="en-US"/>
                      <a:t>M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D5F8-44C0-826F-41B5040EE90C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E09CBA4A-A5A2-45CC-8DE0-A7D40DF1A865}" type="VALUE">
                      <a:rPr lang="en-US"/>
                      <a:pPr/>
                      <a:t>[VALUE]</a:t>
                    </a:fld>
                    <a:r>
                      <a:rPr lang="en-US"/>
                      <a:t>M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D5F8-44C0-826F-41B5040EE90C}"/>
                </c:ext>
              </c:extLst>
            </c:dLbl>
            <c:numFmt formatCode="&quot;$&quot;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'Campus charts April'!$V$129:$Z$129</c:f>
              <c:strCache>
                <c:ptCount val="5"/>
                <c:pt idx="0">
                  <c:v>FY19</c:v>
                </c:pt>
                <c:pt idx="1">
                  <c:v>FY20</c:v>
                </c:pt>
                <c:pt idx="2">
                  <c:v>FY21</c:v>
                </c:pt>
                <c:pt idx="3">
                  <c:v>FY22</c:v>
                </c:pt>
                <c:pt idx="4">
                  <c:v>FY23</c:v>
                </c:pt>
              </c:strCache>
            </c:strRef>
          </c:cat>
          <c:val>
            <c:numRef>
              <c:f>'Campus charts April'!$V$131:$Z$131</c:f>
              <c:numCache>
                <c:formatCode>#,##0</c:formatCode>
                <c:ptCount val="5"/>
                <c:pt idx="0">
                  <c:v>15512489</c:v>
                </c:pt>
                <c:pt idx="1">
                  <c:v>16658246</c:v>
                </c:pt>
                <c:pt idx="2">
                  <c:v>18138405</c:v>
                </c:pt>
                <c:pt idx="3">
                  <c:v>19917313</c:v>
                </c:pt>
                <c:pt idx="4">
                  <c:v>20672308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5F8-44C0-826F-41B5040EE9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1826422704"/>
        <c:axId val="1826423536"/>
      </c:barChart>
      <c:catAx>
        <c:axId val="1826422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826423536"/>
        <c:crosses val="autoZero"/>
        <c:auto val="1"/>
        <c:lblAlgn val="ctr"/>
        <c:lblOffset val="100"/>
        <c:noMultiLvlLbl val="0"/>
      </c:catAx>
      <c:valAx>
        <c:axId val="1826423536"/>
        <c:scaling>
          <c:orientation val="minMax"/>
          <c:max val="30000000"/>
        </c:scaling>
        <c:delete val="0"/>
        <c:axPos val="l"/>
        <c:numFmt formatCode="&quot;$&quot;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826422704"/>
        <c:crosses val="autoZero"/>
        <c:crossBetween val="between"/>
        <c:majorUnit val="10000000"/>
        <c:dispUnits>
          <c:builtInUnit val="million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</c:dispUnitsLbl>
        </c:dispUnits>
      </c:valAx>
      <c:spPr>
        <a:noFill/>
        <a:ln>
          <a:solidFill>
            <a:sysClr val="windowText" lastClr="000000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800" b="1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4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1" i="0" u="none" strike="noStrike" kern="1200" spc="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/>
              <a:t>UMKC</a:t>
            </a:r>
          </a:p>
        </c:rich>
      </c:tx>
      <c:layout>
        <c:manualLayout>
          <c:xMode val="edge"/>
          <c:yMode val="edge"/>
          <c:x val="0.44397136241590501"/>
          <c:y val="2.604166666666666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1" i="0" u="none" strike="noStrike" kern="1200" spc="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1936026936026937"/>
          <c:y val="0.1570062027368174"/>
          <c:w val="0.7436026936026936"/>
          <c:h val="0.7020097670514147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'Campus charts April'!$U$14</c:f>
              <c:strCache>
                <c:ptCount val="1"/>
                <c:pt idx="0">
                  <c:v>UMKC</c:v>
                </c:pt>
              </c:strCache>
            </c:strRef>
          </c:tx>
          <c:spPr>
            <a:solidFill>
              <a:srgbClr val="0066CC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AF078ED3-67E6-4F86-8F15-55E1E062EDEC}" type="VALUE">
                      <a:rPr lang="en-US"/>
                      <a:pPr/>
                      <a:t>[VALUE]</a:t>
                    </a:fld>
                    <a:r>
                      <a:rPr lang="en-US"/>
                      <a:t>M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542B-4252-9488-7EFDB8EFFDED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B798DB52-1463-4F59-8F65-9ADA88F18D47}" type="VALUE">
                      <a:rPr lang="en-US"/>
                      <a:pPr/>
                      <a:t>[VALUE]</a:t>
                    </a:fld>
                    <a:r>
                      <a:rPr lang="en-US"/>
                      <a:t>M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542B-4252-9488-7EFDB8EFFDED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B71C8795-FC77-4046-9B8A-07A09E3FD977}" type="VALUE">
                      <a:rPr lang="en-US"/>
                      <a:pPr/>
                      <a:t>[VALUE]</a:t>
                    </a:fld>
                    <a:r>
                      <a:rPr lang="en-US"/>
                      <a:t>M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542B-4252-9488-7EFDB8EFFDED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897FD401-73D6-446C-B3E2-4324C6FA0A0F}" type="VALUE">
                      <a:rPr lang="en-US"/>
                      <a:pPr/>
                      <a:t>[VALUE]</a:t>
                    </a:fld>
                    <a:r>
                      <a:rPr lang="en-US"/>
                      <a:t>M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542B-4252-9488-7EFDB8EFFDED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8A06BBE0-49C5-4FA1-B35F-5F2D4BC99CD5}" type="VALUE">
                      <a:rPr lang="en-US"/>
                      <a:pPr/>
                      <a:t>[VALUE]</a:t>
                    </a:fld>
                    <a:r>
                      <a:rPr lang="en-US"/>
                      <a:t>M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542B-4252-9488-7EFDB8EFFDED}"/>
                </c:ext>
              </c:extLst>
            </c:dLbl>
            <c:numFmt formatCode="&quot;$&quot;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'Campus charts April'!$V$129:$Z$129</c:f>
              <c:strCache>
                <c:ptCount val="5"/>
                <c:pt idx="0">
                  <c:v>FY19</c:v>
                </c:pt>
                <c:pt idx="1">
                  <c:v>FY20</c:v>
                </c:pt>
                <c:pt idx="2">
                  <c:v>FY21</c:v>
                </c:pt>
                <c:pt idx="3">
                  <c:v>FY22</c:v>
                </c:pt>
                <c:pt idx="4">
                  <c:v>FY23</c:v>
                </c:pt>
              </c:strCache>
            </c:strRef>
          </c:cat>
          <c:val>
            <c:numRef>
              <c:f>'Campus charts April'!$V$132:$Z$132</c:f>
              <c:numCache>
                <c:formatCode>#,##0</c:formatCode>
                <c:ptCount val="5"/>
                <c:pt idx="0">
                  <c:v>9831239</c:v>
                </c:pt>
                <c:pt idx="1">
                  <c:v>13265335</c:v>
                </c:pt>
                <c:pt idx="2">
                  <c:v>15324044</c:v>
                </c:pt>
                <c:pt idx="3">
                  <c:v>21056361</c:v>
                </c:pt>
                <c:pt idx="4">
                  <c:v>19214351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42B-4252-9488-7EFDB8EFFD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1826422704"/>
        <c:axId val="1826423536"/>
      </c:barChart>
      <c:catAx>
        <c:axId val="1826422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826423536"/>
        <c:crossesAt val="0"/>
        <c:auto val="1"/>
        <c:lblAlgn val="ctr"/>
        <c:lblOffset val="100"/>
        <c:noMultiLvlLbl val="0"/>
      </c:catAx>
      <c:valAx>
        <c:axId val="1826423536"/>
        <c:scaling>
          <c:orientation val="minMax"/>
          <c:max val="30000000"/>
          <c:min val="0"/>
        </c:scaling>
        <c:delete val="0"/>
        <c:axPos val="l"/>
        <c:numFmt formatCode="&quot;$&quot;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826422704"/>
        <c:crosses val="autoZero"/>
        <c:crossBetween val="between"/>
        <c:majorUnit val="10000000"/>
        <c:dispUnits>
          <c:builtInUnit val="million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</c:dispUnitsLbl>
        </c:dispUnits>
      </c:valAx>
      <c:spPr>
        <a:noFill/>
        <a:ln>
          <a:solidFill>
            <a:sysClr val="windowText" lastClr="000000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800" b="1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4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1" i="0" u="none" strike="noStrike" kern="1200" spc="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/>
              <a:t>UMSL</a:t>
            </a:r>
          </a:p>
        </c:rich>
      </c:tx>
      <c:layout>
        <c:manualLayout>
          <c:xMode val="edge"/>
          <c:yMode val="edge"/>
          <c:x val="0.47222806739674783"/>
          <c:y val="2.604166666666666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1" i="0" u="none" strike="noStrike" kern="1200" spc="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1936026936026937"/>
          <c:y val="0.1570062027368174"/>
          <c:w val="0.7436026936026936"/>
          <c:h val="0.7020097670514147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'Campus charts April'!$U$15</c:f>
              <c:strCache>
                <c:ptCount val="1"/>
                <c:pt idx="0">
                  <c:v>UMSL</c:v>
                </c:pt>
              </c:strCache>
            </c:strRef>
          </c:tx>
          <c:spPr>
            <a:solidFill>
              <a:srgbClr val="BA0C2F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B5D29849-D49F-4AE8-BF26-9D11CBFB2F7E}" type="VALUE">
                      <a:rPr lang="en-US"/>
                      <a:pPr/>
                      <a:t>[VALUE]</a:t>
                    </a:fld>
                    <a:r>
                      <a:rPr lang="en-US"/>
                      <a:t>M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77F3-4324-B53E-B5BBCCBA1D3A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06F18A91-8D02-491A-A283-AE7B4D700C1D}" type="VALUE">
                      <a:rPr lang="en-US"/>
                      <a:pPr/>
                      <a:t>[VALUE]</a:t>
                    </a:fld>
                    <a:r>
                      <a:rPr lang="en-US"/>
                      <a:t>M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77F3-4324-B53E-B5BBCCBA1D3A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3B6252B3-4E92-4A06-BDBC-49C3AFA3885B}" type="VALUE">
                      <a:rPr lang="en-US"/>
                      <a:pPr/>
                      <a:t>[VALUE]</a:t>
                    </a:fld>
                    <a:r>
                      <a:rPr lang="en-US"/>
                      <a:t>M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77F3-4324-B53E-B5BBCCBA1D3A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D71CFAF0-C2DB-438A-8584-A070839C34BD}" type="VALUE">
                      <a:rPr lang="en-US"/>
                      <a:pPr/>
                      <a:t>[VALUE]</a:t>
                    </a:fld>
                    <a:r>
                      <a:rPr lang="en-US"/>
                      <a:t>M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77F3-4324-B53E-B5BBCCBA1D3A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828A942B-3EFD-4929-8140-EB3083DB7966}" type="VALUE">
                      <a:rPr lang="en-US"/>
                      <a:pPr/>
                      <a:t>[VALUE]</a:t>
                    </a:fld>
                    <a:r>
                      <a:rPr lang="en-US"/>
                      <a:t>M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77F3-4324-B53E-B5BBCCBA1D3A}"/>
                </c:ext>
              </c:extLst>
            </c:dLbl>
            <c:numFmt formatCode="&quot;$&quot;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'Campus charts April'!$V$129:$Z$129</c:f>
              <c:strCache>
                <c:ptCount val="5"/>
                <c:pt idx="0">
                  <c:v>FY19</c:v>
                </c:pt>
                <c:pt idx="1">
                  <c:v>FY20</c:v>
                </c:pt>
                <c:pt idx="2">
                  <c:v>FY21</c:v>
                </c:pt>
                <c:pt idx="3">
                  <c:v>FY22</c:v>
                </c:pt>
                <c:pt idx="4">
                  <c:v>FY23</c:v>
                </c:pt>
              </c:strCache>
            </c:strRef>
          </c:cat>
          <c:val>
            <c:numRef>
              <c:f>'Campus charts April'!$V$133:$Z$133</c:f>
              <c:numCache>
                <c:formatCode>#,##0</c:formatCode>
                <c:ptCount val="5"/>
                <c:pt idx="0">
                  <c:v>4764827.08</c:v>
                </c:pt>
                <c:pt idx="1">
                  <c:v>4671465.6399999997</c:v>
                </c:pt>
                <c:pt idx="2">
                  <c:v>3947425.21</c:v>
                </c:pt>
                <c:pt idx="3">
                  <c:v>3182522.77</c:v>
                </c:pt>
                <c:pt idx="4">
                  <c:v>3461294.0800000001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7F3-4324-B53E-B5BBCCBA1D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1826422704"/>
        <c:axId val="1826423536"/>
      </c:barChart>
      <c:catAx>
        <c:axId val="1826422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826423536"/>
        <c:crosses val="autoZero"/>
        <c:auto val="1"/>
        <c:lblAlgn val="ctr"/>
        <c:lblOffset val="100"/>
        <c:noMultiLvlLbl val="0"/>
      </c:catAx>
      <c:valAx>
        <c:axId val="1826423536"/>
        <c:scaling>
          <c:orientation val="minMax"/>
          <c:max val="30000000"/>
        </c:scaling>
        <c:delete val="0"/>
        <c:axPos val="l"/>
        <c:numFmt formatCode="&quot;$&quot;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826422704"/>
        <c:crosses val="autoZero"/>
        <c:crossBetween val="between"/>
        <c:majorUnit val="10000000"/>
        <c:dispUnits>
          <c:builtInUnit val="million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</c:dispUnitsLbl>
        </c:dispUnits>
      </c:valAx>
      <c:spPr>
        <a:noFill/>
        <a:ln>
          <a:solidFill>
            <a:sysClr val="windowText" lastClr="000000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800" b="1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ysClr val="windowText" lastClr="00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1936026936026937"/>
          <c:y val="0.1570062027368174"/>
          <c:w val="0.7436026936026936"/>
          <c:h val="0.7020097670514147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'Campus charts April'!$U$13</c:f>
              <c:strCache>
                <c:ptCount val="1"/>
                <c:pt idx="0">
                  <c:v>S&amp;T</c:v>
                </c:pt>
              </c:strCache>
            </c:strRef>
          </c:tx>
          <c:spPr>
            <a:solidFill>
              <a:srgbClr val="007A33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FFA48037-AA26-4578-8B17-E416728157F8}" type="VALUE">
                      <a:rPr lang="en-US"/>
                      <a:pPr/>
                      <a:t>[VALUE]</a:t>
                    </a:fld>
                    <a:r>
                      <a:rPr lang="en-US"/>
                      <a:t>M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414C-49EC-9182-315467804BE8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45358E14-6190-4740-8611-4194A0190313}" type="VALUE">
                      <a:rPr lang="en-US"/>
                      <a:pPr/>
                      <a:t>[VALUE]</a:t>
                    </a:fld>
                    <a:r>
                      <a:rPr lang="en-US"/>
                      <a:t>M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414C-49EC-9182-315467804BE8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36A9F7BC-010E-474E-AA49-34231EA5D0A0}" type="VALUE">
                      <a:rPr lang="en-US"/>
                      <a:pPr/>
                      <a:t>[VALUE]</a:t>
                    </a:fld>
                    <a:r>
                      <a:rPr lang="en-US"/>
                      <a:t>M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414C-49EC-9182-315467804BE8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F28A0A85-44FE-49C2-AD15-E09DE18952B0}" type="VALUE">
                      <a:rPr lang="en-US"/>
                      <a:pPr/>
                      <a:t>[VALUE]</a:t>
                    </a:fld>
                    <a:r>
                      <a:rPr lang="en-US"/>
                      <a:t>M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414C-49EC-9182-315467804BE8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80363468-993B-4BEC-8B49-AEAA61060A2F}" type="VALUE">
                      <a:rPr lang="en-US"/>
                      <a:pPr/>
                      <a:t>[VALUE]</a:t>
                    </a:fld>
                    <a:r>
                      <a:rPr lang="en-US"/>
                      <a:t>M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414C-49EC-9182-315467804BE8}"/>
                </c:ext>
              </c:extLst>
            </c:dLbl>
            <c:numFmt formatCode="&quot;$&quot;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ysClr val="windowText" lastClr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'Campus charts April'!$V$11:$Z$11</c:f>
              <c:strCache>
                <c:ptCount val="5"/>
                <c:pt idx="0">
                  <c:v>FY19</c:v>
                </c:pt>
                <c:pt idx="1">
                  <c:v>FY20</c:v>
                </c:pt>
                <c:pt idx="2">
                  <c:v>FY21</c:v>
                </c:pt>
                <c:pt idx="3">
                  <c:v>FY22</c:v>
                </c:pt>
                <c:pt idx="4">
                  <c:v>FY23</c:v>
                </c:pt>
              </c:strCache>
            </c:strRef>
          </c:cat>
          <c:val>
            <c:numRef>
              <c:f>'Campus charts April'!$V$13:$Z$13</c:f>
              <c:numCache>
                <c:formatCode>#,##0</c:formatCode>
                <c:ptCount val="5"/>
                <c:pt idx="0">
                  <c:v>146689664</c:v>
                </c:pt>
                <c:pt idx="1">
                  <c:v>154153198</c:v>
                </c:pt>
                <c:pt idx="2">
                  <c:v>173758686</c:v>
                </c:pt>
                <c:pt idx="3">
                  <c:v>159948792</c:v>
                </c:pt>
                <c:pt idx="4">
                  <c:v>164309028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14C-49EC-9182-315467804B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1826422704"/>
        <c:axId val="1826423536"/>
      </c:barChart>
      <c:catAx>
        <c:axId val="1826422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ysClr val="windowText" lastClr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1826423536"/>
        <c:crosses val="autoZero"/>
        <c:auto val="1"/>
        <c:lblAlgn val="ctr"/>
        <c:lblOffset val="100"/>
        <c:noMultiLvlLbl val="0"/>
      </c:catAx>
      <c:valAx>
        <c:axId val="1826423536"/>
        <c:scaling>
          <c:orientation val="minMax"/>
          <c:max val="250000000"/>
          <c:min val="0"/>
        </c:scaling>
        <c:delete val="0"/>
        <c:axPos val="l"/>
        <c:numFmt formatCode="&quot;$&quot;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ysClr val="windowText" lastClr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1826422704"/>
        <c:crosses val="autoZero"/>
        <c:crossBetween val="between"/>
        <c:dispUnits>
          <c:builtInUnit val="million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ysClr val="windowText" lastClr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en-US"/>
              </a:p>
            </c:txPr>
          </c:dispUnitsLbl>
        </c:dispUnits>
      </c:valAx>
      <c:spPr>
        <a:noFill/>
        <a:ln>
          <a:solidFill>
            <a:sysClr val="windowText" lastClr="000000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2000" b="1">
          <a:solidFill>
            <a:sysClr val="windowText" lastClr="000000"/>
          </a:solidFill>
          <a:latin typeface="Calibri" panose="020F0502020204030204" pitchFamily="34" charset="0"/>
          <a:cs typeface="Calibri" panose="020F0502020204030204" pitchFamily="34" charset="0"/>
        </a:defRPr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ysClr val="windowText" lastClr="00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1936026936026937"/>
          <c:y val="0.1570062027368174"/>
          <c:w val="0.7436026936026936"/>
          <c:h val="0.7020097670514147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'Campus charts April'!$U$15</c:f>
              <c:strCache>
                <c:ptCount val="1"/>
                <c:pt idx="0">
                  <c:v>UMSL</c:v>
                </c:pt>
              </c:strCache>
            </c:strRef>
          </c:tx>
          <c:spPr>
            <a:solidFill>
              <a:srgbClr val="BA0C2F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587C7FC1-DBC5-400F-86CA-3E7FF4A7905C}" type="VALUE">
                      <a:rPr lang="en-US"/>
                      <a:pPr/>
                      <a:t>[VALUE]</a:t>
                    </a:fld>
                    <a:r>
                      <a:rPr lang="en-US"/>
                      <a:t>M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E6D2-4D5F-9717-C7EAB3E9C66D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5681542D-D02B-46F0-A231-4D30E5DE503E}" type="VALUE">
                      <a:rPr lang="en-US"/>
                      <a:pPr/>
                      <a:t>[VALUE]</a:t>
                    </a:fld>
                    <a:r>
                      <a:rPr lang="en-US"/>
                      <a:t>M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E6D2-4D5F-9717-C7EAB3E9C66D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66493368-473D-4BCE-AB7C-8CBC1C1DDC44}" type="VALUE">
                      <a:rPr lang="en-US"/>
                      <a:pPr/>
                      <a:t>[VALUE]</a:t>
                    </a:fld>
                    <a:r>
                      <a:rPr lang="en-US"/>
                      <a:t>M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E6D2-4D5F-9717-C7EAB3E9C66D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8CBF25A5-EF27-4110-B743-0A15FE1E5E80}" type="VALUE">
                      <a:rPr lang="en-US"/>
                      <a:pPr/>
                      <a:t>[VALUE]</a:t>
                    </a:fld>
                    <a:r>
                      <a:rPr lang="en-US"/>
                      <a:t>M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E6D2-4D5F-9717-C7EAB3E9C66D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0A8C22EB-2844-4F47-9F77-8585D0A6ACE0}" type="VALUE">
                      <a:rPr lang="en-US"/>
                      <a:pPr/>
                      <a:t>[VALUE]</a:t>
                    </a:fld>
                    <a:r>
                      <a:rPr lang="en-US"/>
                      <a:t>M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E6D2-4D5F-9717-C7EAB3E9C66D}"/>
                </c:ext>
              </c:extLst>
            </c:dLbl>
            <c:numFmt formatCode="&quot;$&quot;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ysClr val="windowText" lastClr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'Campus charts April'!$V$11:$Z$11</c:f>
              <c:strCache>
                <c:ptCount val="5"/>
                <c:pt idx="0">
                  <c:v>FY19</c:v>
                </c:pt>
                <c:pt idx="1">
                  <c:v>FY20</c:v>
                </c:pt>
                <c:pt idx="2">
                  <c:v>FY21</c:v>
                </c:pt>
                <c:pt idx="3">
                  <c:v>FY22</c:v>
                </c:pt>
                <c:pt idx="4">
                  <c:v>FY23</c:v>
                </c:pt>
              </c:strCache>
            </c:strRef>
          </c:cat>
          <c:val>
            <c:numRef>
              <c:f>'Campus charts April'!$V$15:$Z$15</c:f>
              <c:numCache>
                <c:formatCode>#,##0</c:formatCode>
                <c:ptCount val="5"/>
                <c:pt idx="0">
                  <c:v>31911390</c:v>
                </c:pt>
                <c:pt idx="1">
                  <c:v>28066657</c:v>
                </c:pt>
                <c:pt idx="2">
                  <c:v>55806053</c:v>
                </c:pt>
                <c:pt idx="3">
                  <c:v>39831290</c:v>
                </c:pt>
                <c:pt idx="4">
                  <c:v>76410824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6D2-4D5F-9717-C7EAB3E9C6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1826422704"/>
        <c:axId val="1826423536"/>
      </c:barChart>
      <c:catAx>
        <c:axId val="1826422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ysClr val="windowText" lastClr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1826423536"/>
        <c:crosses val="autoZero"/>
        <c:auto val="1"/>
        <c:lblAlgn val="ctr"/>
        <c:lblOffset val="100"/>
        <c:noMultiLvlLbl val="0"/>
      </c:catAx>
      <c:valAx>
        <c:axId val="1826423536"/>
        <c:scaling>
          <c:orientation val="minMax"/>
          <c:max val="100000000"/>
        </c:scaling>
        <c:delete val="0"/>
        <c:axPos val="l"/>
        <c:numFmt formatCode="&quot;$&quot;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ysClr val="windowText" lastClr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1826422704"/>
        <c:crosses val="autoZero"/>
        <c:crossBetween val="between"/>
        <c:dispUnits>
          <c:builtInUnit val="million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ysClr val="windowText" lastClr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en-US"/>
              </a:p>
            </c:txPr>
          </c:dispUnitsLbl>
        </c:dispUnits>
      </c:valAx>
      <c:spPr>
        <a:noFill/>
        <a:ln>
          <a:solidFill>
            <a:sysClr val="windowText" lastClr="000000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2000" b="1">
          <a:solidFill>
            <a:sysClr val="windowText" lastClr="000000"/>
          </a:solidFill>
          <a:latin typeface="Calibri" panose="020F0502020204030204" pitchFamily="34" charset="0"/>
          <a:cs typeface="Calibri" panose="020F0502020204030204" pitchFamily="34" charset="0"/>
        </a:defRPr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>
        <c:manualLayout>
          <c:xMode val="edge"/>
          <c:yMode val="edge"/>
          <c:x val="0.47701149425287354"/>
          <c:y val="3.038194444444444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ysClr val="windowText" lastClr="00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1936026936026937"/>
          <c:y val="0.1570062027368174"/>
          <c:w val="0.7436026936026936"/>
          <c:h val="0.7020097670514147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'Campus charts April'!$U$13</c:f>
              <c:strCache>
                <c:ptCount val="1"/>
                <c:pt idx="0">
                  <c:v>S&amp;T</c:v>
                </c:pt>
              </c:strCache>
            </c:strRef>
          </c:tx>
          <c:spPr>
            <a:solidFill>
              <a:srgbClr val="007A33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EC972F87-DFFA-4C28-A33C-B464998C7E61}" type="VALUE">
                      <a:rPr lang="en-US"/>
                      <a:pPr/>
                      <a:t>[VALUE]</a:t>
                    </a:fld>
                    <a:r>
                      <a:rPr lang="en-US"/>
                      <a:t>M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635-410B-9277-90A98A9C4FC0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9DFB706A-43EA-4586-A444-4F06E83DAA27}" type="VALUE">
                      <a:rPr lang="en-US"/>
                      <a:pPr/>
                      <a:t>[VALUE]</a:t>
                    </a:fld>
                    <a:r>
                      <a:rPr lang="en-US"/>
                      <a:t>M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F635-410B-9277-90A98A9C4FC0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AC226C51-EFE0-43A8-93CC-F9E63ECD1598}" type="VALUE">
                      <a:rPr lang="en-US"/>
                      <a:pPr/>
                      <a:t>[VALUE]</a:t>
                    </a:fld>
                    <a:r>
                      <a:rPr lang="en-US"/>
                      <a:t>M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F635-410B-9277-90A98A9C4FC0}"/>
                </c:ext>
              </c:extLst>
            </c:dLbl>
            <c:dLbl>
              <c:idx val="3"/>
              <c:layout>
                <c:manualLayout>
                  <c:x val="3.472222222222095E-3"/>
                  <c:y val="1.6666666666666666E-2"/>
                </c:manualLayout>
              </c:layout>
              <c:tx>
                <c:rich>
                  <a:bodyPr/>
                  <a:lstStyle/>
                  <a:p>
                    <a:fld id="{260208D7-CD63-4226-8E28-436E88E50811}" type="VALUE">
                      <a:rPr lang="en-US"/>
                      <a:pPr/>
                      <a:t>[VALUE]</a:t>
                    </a:fld>
                    <a:r>
                      <a:rPr lang="en-US"/>
                      <a:t>M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F635-410B-9277-90A98A9C4FC0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77358214-3DC5-4BC8-AE49-CB7875775DA8}" type="VALUE">
                      <a:rPr lang="en-US"/>
                      <a:pPr/>
                      <a:t>[VALUE]</a:t>
                    </a:fld>
                    <a:r>
                      <a:rPr lang="en-US"/>
                      <a:t>M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F635-410B-9277-90A98A9C4FC0}"/>
                </c:ext>
              </c:extLst>
            </c:dLbl>
            <c:numFmt formatCode="&quot;$&quot;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ysClr val="windowText" lastClr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'Campus charts April'!$V$90:$Z$90</c:f>
              <c:strCache>
                <c:ptCount val="5"/>
                <c:pt idx="0">
                  <c:v>FY19</c:v>
                </c:pt>
                <c:pt idx="1">
                  <c:v>FY20</c:v>
                </c:pt>
                <c:pt idx="2">
                  <c:v>FY21</c:v>
                </c:pt>
                <c:pt idx="3">
                  <c:v>FY22</c:v>
                </c:pt>
                <c:pt idx="4">
                  <c:v>FY23</c:v>
                </c:pt>
              </c:strCache>
            </c:strRef>
          </c:cat>
          <c:val>
            <c:numRef>
              <c:f>'Campus charts April'!$V$92:$Z$92</c:f>
              <c:numCache>
                <c:formatCode>#,##0</c:formatCode>
                <c:ptCount val="5"/>
                <c:pt idx="0">
                  <c:v>20338199</c:v>
                </c:pt>
                <c:pt idx="1">
                  <c:v>21720488</c:v>
                </c:pt>
                <c:pt idx="2">
                  <c:v>22757192</c:v>
                </c:pt>
                <c:pt idx="3">
                  <c:v>24469070</c:v>
                </c:pt>
                <c:pt idx="4">
                  <c:v>25661975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635-410B-9277-90A98A9C4F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1826422704"/>
        <c:axId val="1826423536"/>
      </c:barChart>
      <c:catAx>
        <c:axId val="1826422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ysClr val="windowText" lastClr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1826423536"/>
        <c:crosses val="autoZero"/>
        <c:auto val="1"/>
        <c:lblAlgn val="ctr"/>
        <c:lblOffset val="100"/>
        <c:noMultiLvlLbl val="0"/>
      </c:catAx>
      <c:valAx>
        <c:axId val="1826423536"/>
        <c:scaling>
          <c:orientation val="minMax"/>
        </c:scaling>
        <c:delete val="0"/>
        <c:axPos val="l"/>
        <c:numFmt formatCode="&quot;$&quot;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ysClr val="windowText" lastClr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1826422704"/>
        <c:crosses val="autoZero"/>
        <c:crossBetween val="between"/>
        <c:majorUnit val="10000000"/>
        <c:dispUnits>
          <c:builtInUnit val="million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ysClr val="windowText" lastClr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en-US"/>
              </a:p>
            </c:txPr>
          </c:dispUnitsLbl>
        </c:dispUnits>
      </c:valAx>
      <c:spPr>
        <a:noFill/>
        <a:ln>
          <a:solidFill>
            <a:sysClr val="windowText" lastClr="000000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2000" b="1">
          <a:solidFill>
            <a:sysClr val="windowText" lastClr="000000"/>
          </a:solidFill>
          <a:latin typeface="Calibri" panose="020F0502020204030204" pitchFamily="34" charset="0"/>
          <a:cs typeface="Calibri" panose="020F0502020204030204" pitchFamily="34" charset="0"/>
        </a:defRPr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ysClr val="windowText" lastClr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r>
              <a:rPr lang="en-US"/>
              <a:t>UMSL</a:t>
            </a:r>
          </a:p>
        </c:rich>
      </c:tx>
      <c:layout>
        <c:manualLayout>
          <c:xMode val="edge"/>
          <c:yMode val="edge"/>
          <c:x val="0.4674387953660965"/>
          <c:y val="2.604166666666666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ysClr val="windowText" lastClr="00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1936026936026937"/>
          <c:y val="0.1570062027368174"/>
          <c:w val="0.7436026936026936"/>
          <c:h val="0.7020097670514147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'Campus charts April'!$U$15</c:f>
              <c:strCache>
                <c:ptCount val="1"/>
                <c:pt idx="0">
                  <c:v>UMSL</c:v>
                </c:pt>
              </c:strCache>
            </c:strRef>
          </c:tx>
          <c:spPr>
            <a:solidFill>
              <a:srgbClr val="BA0C2F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80977FD2-BFF0-47A6-9791-0E969E1FFA70}" type="VALUE">
                      <a:rPr lang="en-US"/>
                      <a:pPr/>
                      <a:t>[VALUE]</a:t>
                    </a:fld>
                    <a:r>
                      <a:rPr lang="en-US"/>
                      <a:t>M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CBCA-48E6-BFD3-14F3CF43F30F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D06D6EE4-9EBA-4CB9-9BB5-2D06BCF614CC}" type="VALUE">
                      <a:rPr lang="en-US"/>
                      <a:pPr/>
                      <a:t>[VALUE]</a:t>
                    </a:fld>
                    <a:r>
                      <a:rPr lang="en-US"/>
                      <a:t>M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CBCA-48E6-BFD3-14F3CF43F30F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183C75DE-2E8C-47BB-BDDD-8D9A09733A9C}" type="VALUE">
                      <a:rPr lang="en-US"/>
                      <a:pPr/>
                      <a:t>[VALUE]</a:t>
                    </a:fld>
                    <a:r>
                      <a:rPr lang="en-US"/>
                      <a:t>M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CBCA-48E6-BFD3-14F3CF43F30F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321E8E2B-88A4-4A59-98AE-2F45EC176F9D}" type="VALUE">
                      <a:rPr lang="en-US"/>
                      <a:pPr/>
                      <a:t>[VALUE]</a:t>
                    </a:fld>
                    <a:r>
                      <a:rPr lang="en-US"/>
                      <a:t>M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CBCA-48E6-BFD3-14F3CF43F30F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8D6B4A3E-971E-40A9-B2F2-4130D00FB3BF}" type="VALUE">
                      <a:rPr lang="en-US"/>
                      <a:pPr/>
                      <a:t>[VALUE]</a:t>
                    </a:fld>
                    <a:r>
                      <a:rPr lang="en-US"/>
                      <a:t>M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CBCA-48E6-BFD3-14F3CF43F30F}"/>
                </c:ext>
              </c:extLst>
            </c:dLbl>
            <c:numFmt formatCode="&quot;$&quot;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ysClr val="windowText" lastClr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'Campus charts April'!$V$90:$Z$90</c:f>
              <c:strCache>
                <c:ptCount val="5"/>
                <c:pt idx="0">
                  <c:v>FY19</c:v>
                </c:pt>
                <c:pt idx="1">
                  <c:v>FY20</c:v>
                </c:pt>
                <c:pt idx="2">
                  <c:v>FY21</c:v>
                </c:pt>
                <c:pt idx="3">
                  <c:v>FY22</c:v>
                </c:pt>
                <c:pt idx="4">
                  <c:v>FY23</c:v>
                </c:pt>
              </c:strCache>
            </c:strRef>
          </c:cat>
          <c:val>
            <c:numRef>
              <c:f>'Campus charts April'!$V$94:$Z$94</c:f>
              <c:numCache>
                <c:formatCode>#,##0</c:formatCode>
                <c:ptCount val="5"/>
                <c:pt idx="0">
                  <c:v>6110226.5599999996</c:v>
                </c:pt>
                <c:pt idx="1">
                  <c:v>6703498.7300000004</c:v>
                </c:pt>
                <c:pt idx="2">
                  <c:v>6175638.8700000001</c:v>
                </c:pt>
                <c:pt idx="3">
                  <c:v>5646798.1600000001</c:v>
                </c:pt>
                <c:pt idx="4">
                  <c:v>5253867.55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BCA-48E6-BFD3-14F3CF43F3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1826422704"/>
        <c:axId val="1826423536"/>
      </c:barChart>
      <c:catAx>
        <c:axId val="1826422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ysClr val="windowText" lastClr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1826423536"/>
        <c:crosses val="autoZero"/>
        <c:auto val="1"/>
        <c:lblAlgn val="ctr"/>
        <c:lblOffset val="100"/>
        <c:noMultiLvlLbl val="0"/>
      </c:catAx>
      <c:valAx>
        <c:axId val="1826423536"/>
        <c:scaling>
          <c:orientation val="minMax"/>
          <c:max val="10000000"/>
        </c:scaling>
        <c:delete val="0"/>
        <c:axPos val="l"/>
        <c:numFmt formatCode="&quot;$&quot;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ysClr val="windowText" lastClr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1826422704"/>
        <c:crosses val="autoZero"/>
        <c:crossBetween val="between"/>
        <c:majorUnit val="5000000"/>
        <c:minorUnit val="2000000"/>
        <c:dispUnits>
          <c:builtInUnit val="million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ysClr val="windowText" lastClr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en-US"/>
              </a:p>
            </c:txPr>
          </c:dispUnitsLbl>
        </c:dispUnits>
      </c:valAx>
      <c:spPr>
        <a:noFill/>
        <a:ln>
          <a:solidFill>
            <a:sysClr val="windowText" lastClr="000000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2000" b="1">
          <a:solidFill>
            <a:sysClr val="windowText" lastClr="000000"/>
          </a:solidFill>
          <a:latin typeface="Calibri" panose="020F0502020204030204" pitchFamily="34" charset="0"/>
          <a:cs typeface="Calibri" panose="020F0502020204030204" pitchFamily="34" charset="0"/>
        </a:defRPr>
      </a:pPr>
      <a:endParaRPr lang="en-US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ysClr val="windowText" lastClr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r>
              <a:rPr lang="en-US"/>
              <a:t>UMKC</a:t>
            </a:r>
          </a:p>
        </c:rich>
      </c:tx>
      <c:layout>
        <c:manualLayout>
          <c:xMode val="edge"/>
          <c:yMode val="edge"/>
          <c:x val="0.47270699459981297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ysClr val="windowText" lastClr="00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1936026936026937"/>
          <c:y val="0.1570062027368174"/>
          <c:w val="0.7436026936026936"/>
          <c:h val="0.7020097670514147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'Campus charts April'!$U$14</c:f>
              <c:strCache>
                <c:ptCount val="1"/>
                <c:pt idx="0">
                  <c:v>UMKC</c:v>
                </c:pt>
              </c:strCache>
            </c:strRef>
          </c:tx>
          <c:spPr>
            <a:solidFill>
              <a:srgbClr val="0066CC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1D8AAE00-0499-4DD2-A075-9712D7E62426}" type="VALUE">
                      <a:rPr lang="en-US"/>
                      <a:pPr/>
                      <a:t>[VALUE]</a:t>
                    </a:fld>
                    <a:r>
                      <a:rPr lang="en-US"/>
                      <a:t>M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0D2C-4868-A0ED-BE48B0DF8510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09C6A2D0-4D0F-423B-A6C9-8237C54947EB}" type="VALUE">
                      <a:rPr lang="en-US"/>
                      <a:pPr/>
                      <a:t>[VALUE]</a:t>
                    </a:fld>
                    <a:r>
                      <a:rPr lang="en-US"/>
                      <a:t>M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0D2C-4868-A0ED-BE48B0DF8510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C171D82E-3978-4E15-888B-0AC9CE2E28D1}" type="VALUE">
                      <a:rPr lang="en-US"/>
                      <a:pPr/>
                      <a:t>[VALUE]</a:t>
                    </a:fld>
                    <a:r>
                      <a:rPr lang="en-US"/>
                      <a:t>M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0D2C-4868-A0ED-BE48B0DF8510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6619A01F-0D52-487C-BC15-5EBE87FF06FD}" type="VALUE">
                      <a:rPr lang="en-US"/>
                      <a:pPr/>
                      <a:t>[VALUE]</a:t>
                    </a:fld>
                    <a:r>
                      <a:rPr lang="en-US"/>
                      <a:t>M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0D2C-4868-A0ED-BE48B0DF8510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5F28D9E2-3DD6-41BE-88CF-3AD9106B9809}" type="VALUE">
                      <a:rPr lang="en-US"/>
                      <a:pPr/>
                      <a:t>[VALUE]</a:t>
                    </a:fld>
                    <a:r>
                      <a:rPr lang="en-US"/>
                      <a:t>M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0D2C-4868-A0ED-BE48B0DF8510}"/>
                </c:ext>
              </c:extLst>
            </c:dLbl>
            <c:numFmt formatCode="&quot;$&quot;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ysClr val="windowText" lastClr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'Campus charts April'!$V$90:$Z$90</c:f>
              <c:strCache>
                <c:ptCount val="5"/>
                <c:pt idx="0">
                  <c:v>FY19</c:v>
                </c:pt>
                <c:pt idx="1">
                  <c:v>FY20</c:v>
                </c:pt>
                <c:pt idx="2">
                  <c:v>FY21</c:v>
                </c:pt>
                <c:pt idx="3">
                  <c:v>FY22</c:v>
                </c:pt>
                <c:pt idx="4">
                  <c:v>FY23</c:v>
                </c:pt>
              </c:strCache>
            </c:strRef>
          </c:cat>
          <c:val>
            <c:numRef>
              <c:f>'Campus charts April'!$V$93:$Z$93</c:f>
              <c:numCache>
                <c:formatCode>#,##0</c:formatCode>
                <c:ptCount val="5"/>
                <c:pt idx="0">
                  <c:v>10675796</c:v>
                </c:pt>
                <c:pt idx="1">
                  <c:v>14875426</c:v>
                </c:pt>
                <c:pt idx="2">
                  <c:v>16565703</c:v>
                </c:pt>
                <c:pt idx="3">
                  <c:v>22305464</c:v>
                </c:pt>
                <c:pt idx="4">
                  <c:v>20826410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D2C-4868-A0ED-BE48B0DF85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1826422704"/>
        <c:axId val="1826423536"/>
      </c:barChart>
      <c:catAx>
        <c:axId val="1826422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ysClr val="windowText" lastClr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1826423536"/>
        <c:crossesAt val="0"/>
        <c:auto val="1"/>
        <c:lblAlgn val="ctr"/>
        <c:lblOffset val="100"/>
        <c:noMultiLvlLbl val="0"/>
      </c:catAx>
      <c:valAx>
        <c:axId val="1826423536"/>
        <c:scaling>
          <c:orientation val="minMax"/>
          <c:max val="30000000"/>
          <c:min val="0"/>
        </c:scaling>
        <c:delete val="0"/>
        <c:axPos val="l"/>
        <c:numFmt formatCode="&quot;$&quot;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ysClr val="windowText" lastClr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1826422704"/>
        <c:crosses val="autoZero"/>
        <c:crossBetween val="between"/>
        <c:majorUnit val="10000000"/>
        <c:dispUnits>
          <c:builtInUnit val="million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ysClr val="windowText" lastClr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en-US"/>
              </a:p>
            </c:txPr>
          </c:dispUnitsLbl>
        </c:dispUnits>
      </c:valAx>
      <c:spPr>
        <a:noFill/>
        <a:ln>
          <a:solidFill>
            <a:sysClr val="windowText" lastClr="000000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2000" b="1">
          <a:solidFill>
            <a:sysClr val="windowText" lastClr="000000"/>
          </a:solidFill>
          <a:latin typeface="Calibri" panose="020F0502020204030204" pitchFamily="34" charset="0"/>
          <a:cs typeface="Calibri" panose="020F0502020204030204" pitchFamily="34" charset="0"/>
        </a:defRPr>
      </a:pPr>
      <a:endParaRPr lang="en-US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>
        <c:manualLayout>
          <c:xMode val="edge"/>
          <c:yMode val="edge"/>
          <c:x val="0.49809013636226507"/>
          <c:y val="3.038194444444444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ysClr val="windowText" lastClr="00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1936026936026937"/>
          <c:y val="0.1570062027368174"/>
          <c:w val="0.7436026936026936"/>
          <c:h val="0.7020097670514147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'Campus charts April'!$U$12</c:f>
              <c:strCache>
                <c:ptCount val="1"/>
                <c:pt idx="0">
                  <c:v>MU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C707EABA-B744-498F-87B6-BEE48FFCE940}" type="VALUE">
                      <a:rPr lang="en-US"/>
                      <a:pPr/>
                      <a:t>[VALUE]</a:t>
                    </a:fld>
                    <a:r>
                      <a:rPr lang="en-US"/>
                      <a:t>M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015F-4D38-B9BB-97424B3DEC11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AB188C45-44EA-4D0B-80C1-2FBCB49CE297}" type="VALUE">
                      <a:rPr lang="en-US"/>
                      <a:pPr/>
                      <a:t>[VALUE]</a:t>
                    </a:fld>
                    <a:r>
                      <a:rPr lang="en-US"/>
                      <a:t>M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015F-4D38-B9BB-97424B3DEC11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0998D783-B7AB-4FC8-98E3-7524C6D6C4CC}" type="VALUE">
                      <a:rPr lang="en-US"/>
                      <a:pPr/>
                      <a:t>[VALUE]</a:t>
                    </a:fld>
                    <a:r>
                      <a:rPr lang="en-US"/>
                      <a:t>M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015F-4D38-B9BB-97424B3DEC11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034351F2-3DAC-4524-9647-8B7AFA793AA6}" type="VALUE">
                      <a:rPr lang="en-US"/>
                      <a:pPr/>
                      <a:t>[VALUE]</a:t>
                    </a:fld>
                    <a:r>
                      <a:rPr lang="en-US"/>
                      <a:t>M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015F-4D38-B9BB-97424B3DEC11}"/>
                </c:ext>
              </c:extLst>
            </c:dLbl>
            <c:dLbl>
              <c:idx val="4"/>
              <c:layout>
                <c:manualLayout>
                  <c:x val="0"/>
                  <c:y val="3.0644411636045473E-2"/>
                </c:manualLayout>
              </c:layout>
              <c:tx>
                <c:rich>
                  <a:bodyPr/>
                  <a:lstStyle/>
                  <a:p>
                    <a:fld id="{2419D7B5-1BBE-4254-9796-85F006BC85B1}" type="VALUE">
                      <a:rPr lang="en-US"/>
                      <a:pPr/>
                      <a:t>[VALUE]</a:t>
                    </a:fld>
                    <a:r>
                      <a:rPr lang="en-US"/>
                      <a:t>M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015F-4D38-B9BB-97424B3DEC11}"/>
                </c:ext>
              </c:extLst>
            </c:dLbl>
            <c:numFmt formatCode="&quot;$&quot;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ysClr val="windowText" lastClr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'Campus charts April'!$V$90:$Z$90</c:f>
              <c:strCache>
                <c:ptCount val="5"/>
                <c:pt idx="0">
                  <c:v>FY19</c:v>
                </c:pt>
                <c:pt idx="1">
                  <c:v>FY20</c:v>
                </c:pt>
                <c:pt idx="2">
                  <c:v>FY21</c:v>
                </c:pt>
                <c:pt idx="3">
                  <c:v>FY22</c:v>
                </c:pt>
                <c:pt idx="4">
                  <c:v>FY23</c:v>
                </c:pt>
              </c:strCache>
            </c:strRef>
          </c:cat>
          <c:val>
            <c:numRef>
              <c:f>'Campus charts April'!$V$91:$Z$91</c:f>
              <c:numCache>
                <c:formatCode>#,##0</c:formatCode>
                <c:ptCount val="5"/>
                <c:pt idx="0">
                  <c:v>116877723.93699999</c:v>
                </c:pt>
                <c:pt idx="1">
                  <c:v>133909473.579</c:v>
                </c:pt>
                <c:pt idx="2">
                  <c:v>136414492.81400001</c:v>
                </c:pt>
                <c:pt idx="3">
                  <c:v>151086414.69600001</c:v>
                </c:pt>
                <c:pt idx="4">
                  <c:v>175244251.815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15F-4D38-B9BB-97424B3DEC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1826422704"/>
        <c:axId val="1826423536"/>
      </c:barChart>
      <c:catAx>
        <c:axId val="1826422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ysClr val="windowText" lastClr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1826423536"/>
        <c:crosses val="autoZero"/>
        <c:auto val="1"/>
        <c:lblAlgn val="ctr"/>
        <c:lblOffset val="100"/>
        <c:noMultiLvlLbl val="0"/>
      </c:catAx>
      <c:valAx>
        <c:axId val="1826423536"/>
        <c:scaling>
          <c:orientation val="minMax"/>
          <c:max val="200000000"/>
        </c:scaling>
        <c:delete val="0"/>
        <c:axPos val="l"/>
        <c:numFmt formatCode="&quot;$&quot;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ysClr val="windowText" lastClr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1826422704"/>
        <c:crosses val="autoZero"/>
        <c:crossBetween val="between"/>
        <c:majorUnit val="50000000"/>
        <c:dispUnits>
          <c:builtInUnit val="million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ysClr val="windowText" lastClr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en-US"/>
              </a:p>
            </c:txPr>
          </c:dispUnitsLbl>
        </c:dispUnits>
      </c:valAx>
      <c:spPr>
        <a:noFill/>
        <a:ln>
          <a:solidFill>
            <a:sysClr val="windowText" lastClr="000000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2000" b="1">
          <a:solidFill>
            <a:sysClr val="windowText" lastClr="000000"/>
          </a:solidFill>
          <a:latin typeface="Calibri" panose="020F0502020204030204" pitchFamily="34" charset="0"/>
          <a:cs typeface="Calibri" panose="020F0502020204030204" pitchFamily="34" charset="0"/>
        </a:defRPr>
      </a:pPr>
      <a:endParaRPr lang="en-US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>
        <c:manualLayout>
          <c:xMode val="edge"/>
          <c:yMode val="edge"/>
          <c:x val="0.46503831417624514"/>
          <c:y val="3.038194444444444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ysClr val="windowText" lastClr="00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1936026936026937"/>
          <c:y val="0.1570062027368174"/>
          <c:w val="0.7436026936026936"/>
          <c:h val="0.7020097670514147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'Campus charts April'!$U$13</c:f>
              <c:strCache>
                <c:ptCount val="1"/>
                <c:pt idx="0">
                  <c:v>S&amp;T</c:v>
                </c:pt>
              </c:strCache>
            </c:strRef>
          </c:tx>
          <c:spPr>
            <a:solidFill>
              <a:srgbClr val="007A33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DC2BDAFC-AFC1-48B5-B343-4D5C0B26550E}" type="VALUE">
                      <a:rPr lang="en-US"/>
                      <a:pPr/>
                      <a:t>[VALUE]</a:t>
                    </a:fld>
                    <a:r>
                      <a:rPr lang="en-US"/>
                      <a:t>M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7261-4383-966A-DC9E6F36FF83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2563AA16-CF8C-415D-83A1-221B61C00643}" type="VALUE">
                      <a:rPr lang="en-US"/>
                      <a:pPr/>
                      <a:t>[VALUE]</a:t>
                    </a:fld>
                    <a:r>
                      <a:rPr lang="en-US"/>
                      <a:t>M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7261-4383-966A-DC9E6F36FF83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ED1636F3-CAB4-4FC8-AE08-0A0702898027}" type="VALUE">
                      <a:rPr lang="en-US"/>
                      <a:pPr/>
                      <a:t>[VALUE]</a:t>
                    </a:fld>
                    <a:r>
                      <a:rPr lang="en-US"/>
                      <a:t>M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7261-4383-966A-DC9E6F36FF83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DF18EEB7-143E-4256-85F9-82DB27F6FAA5}" type="VALUE">
                      <a:rPr lang="en-US"/>
                      <a:pPr/>
                      <a:t>[VALUE]</a:t>
                    </a:fld>
                    <a:r>
                      <a:rPr lang="en-US"/>
                      <a:t>M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7261-4383-966A-DC9E6F36FF83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AF21B1E2-47A3-48F2-A66E-C78CE04DB699}" type="VALUE">
                      <a:rPr lang="en-US"/>
                      <a:pPr/>
                      <a:t>[VALUE]</a:t>
                    </a:fld>
                    <a:r>
                      <a:rPr lang="en-US"/>
                      <a:t>M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7261-4383-966A-DC9E6F36FF83}"/>
                </c:ext>
              </c:extLst>
            </c:dLbl>
            <c:numFmt formatCode="&quot;$&quot;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ysClr val="windowText" lastClr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'Campus charts April'!$V$48:$Z$48</c:f>
              <c:strCache>
                <c:ptCount val="5"/>
                <c:pt idx="0">
                  <c:v>FY19</c:v>
                </c:pt>
                <c:pt idx="1">
                  <c:v>FY20</c:v>
                </c:pt>
                <c:pt idx="2">
                  <c:v>FY21</c:v>
                </c:pt>
                <c:pt idx="3">
                  <c:v>FY22</c:v>
                </c:pt>
                <c:pt idx="4">
                  <c:v>FY23</c:v>
                </c:pt>
              </c:strCache>
            </c:strRef>
          </c:cat>
          <c:val>
            <c:numRef>
              <c:f>'Campus charts April'!$V$50:$Z$50</c:f>
              <c:numCache>
                <c:formatCode>#,##0</c:formatCode>
                <c:ptCount val="5"/>
                <c:pt idx="0">
                  <c:v>99883239</c:v>
                </c:pt>
                <c:pt idx="1">
                  <c:v>119173613</c:v>
                </c:pt>
                <c:pt idx="2">
                  <c:v>139934038</c:v>
                </c:pt>
                <c:pt idx="3">
                  <c:v>142587390</c:v>
                </c:pt>
                <c:pt idx="4">
                  <c:v>135235003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261-4383-966A-DC9E6F36FF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1826422704"/>
        <c:axId val="1826423536"/>
      </c:barChart>
      <c:catAx>
        <c:axId val="1826422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ysClr val="windowText" lastClr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1826423536"/>
        <c:crosses val="autoZero"/>
        <c:auto val="1"/>
        <c:lblAlgn val="ctr"/>
        <c:lblOffset val="100"/>
        <c:noMultiLvlLbl val="0"/>
      </c:catAx>
      <c:valAx>
        <c:axId val="1826423536"/>
        <c:scaling>
          <c:orientation val="minMax"/>
          <c:max val="200000000"/>
        </c:scaling>
        <c:delete val="0"/>
        <c:axPos val="l"/>
        <c:numFmt formatCode="&quot;$&quot;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ysClr val="windowText" lastClr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1826422704"/>
        <c:crosses val="autoZero"/>
        <c:crossBetween val="between"/>
        <c:majorUnit val="50000000"/>
        <c:dispUnits>
          <c:builtInUnit val="million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ysClr val="windowText" lastClr="000000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en-US"/>
              </a:p>
            </c:txPr>
          </c:dispUnitsLbl>
        </c:dispUnits>
      </c:valAx>
      <c:spPr>
        <a:noFill/>
        <a:ln>
          <a:solidFill>
            <a:sysClr val="windowText" lastClr="000000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2000" b="1">
          <a:solidFill>
            <a:sysClr val="windowText" lastClr="000000"/>
          </a:solidFill>
          <a:latin typeface="Calibri" panose="020F0502020204030204" pitchFamily="34" charset="0"/>
          <a:cs typeface="Calibri" panose="020F0502020204030204" pitchFamily="34" charset="0"/>
        </a:defRPr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0127139-6483-4058-A238-15789974CC60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B3246EE-DFBD-43EC-BFCD-396B101535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126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>
              <a:lnSpc>
                <a:spcPct val="90000"/>
              </a:lnSpc>
              <a:spcBef>
                <a:spcPts val="500"/>
              </a:spcBef>
            </a:pP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3246EE-DFBD-43EC-BFCD-396B1015350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8315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A19A79-D4EE-4CA7-9686-695877144C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13574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 fontAlgn="ctr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Collaboration for human trials to commercialize and bring to patients (mention, update slide?)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 fontAlgn="ctr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Simply put, we are out of space and we need to build the case for the new reactor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 fontAlgn="ctr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The ONLY, unique capabilities --&gt; if we stop the reactor, isotope production stops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 fontAlgn="ctr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This is more than a building, we are investing in a team of 250 world experts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 fontAlgn="ctr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MURR is licensed thru 2037, but it becomes harder to maintain as it ages. This is a proactive step.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 fontAlgn="ctr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Twice as powerful with new one, we can make isotopes we can't make now.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 fontAlgn="ctr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This is securing the next 50 years of excellence at Mizzou.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 fontAlgn="ctr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Ideally keep the old one running, too.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96B731-BC39-2044-ADC4-6EECC32496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00998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Waiting on UMSL to verify 2019 and 2020 data.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3246EE-DFBD-43EC-BFCD-396B1015350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4373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Data prepared by individual campuses and compiled by MU RII.</a:t>
            </a:r>
          </a:p>
          <a:p>
            <a:r>
              <a:rPr lang="en-US"/>
              <a:t>4/13/23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3246EE-DFBD-43EC-BFCD-396B1015350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7177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Data prepared by individual campuses and compiled by MU RII.</a:t>
            </a:r>
          </a:p>
          <a:p>
            <a:r>
              <a:rPr lang="en-US">
                <a:cs typeface="Calibri"/>
              </a:rPr>
              <a:t>4/13/23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Sponsored expenditures only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3246EE-DFBD-43EC-BFCD-396B1015350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5201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3246EE-DFBD-43EC-BFCD-396B1015350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1686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>
              <a:lnSpc>
                <a:spcPct val="90000"/>
              </a:lnSpc>
              <a:spcBef>
                <a:spcPts val="500"/>
              </a:spcBef>
            </a:pP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3246EE-DFBD-43EC-BFCD-396B1015350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9411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Data prepared by individual campuses and compiled by MU RII.</a:t>
            </a:r>
          </a:p>
          <a:p>
            <a:r>
              <a:rPr lang="en-US"/>
              <a:t>Updated 4/13/23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3246EE-DFBD-43EC-BFCD-396B1015350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2664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Data prepared by individual campuses and compiled by MU RII.</a:t>
            </a:r>
          </a:p>
          <a:p>
            <a:r>
              <a:rPr lang="en-US"/>
              <a:t>Updated 4/13/23</a:t>
            </a:r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Sponsored expenditures only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3246EE-DFBD-43EC-BFCD-396B1015350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5186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Data prepared by individual campuses and compiled by MU RII.</a:t>
            </a:r>
          </a:p>
          <a:p>
            <a:r>
              <a:rPr lang="en-US"/>
              <a:t>4/13/23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3246EE-DFBD-43EC-BFCD-396B1015350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7790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Data prepared by individual campuses and compiled by MU RII.</a:t>
            </a:r>
          </a:p>
          <a:p>
            <a:r>
              <a:rPr lang="en-US">
                <a:cs typeface="Calibri"/>
              </a:rPr>
              <a:t>4/13/23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Sponsored expenditures only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3246EE-DFBD-43EC-BFCD-396B1015350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651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3246EE-DFBD-43EC-BFCD-396B1015350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7963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A19A79-D4EE-4CA7-9686-695877144C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25136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47"/>
            <a:ext cx="12192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C20EA-FF7A-4189-8D4F-592AE8C4E173}" type="datetime1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19187-0210-4CC7-AE51-7FFB2AB55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8261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6093092"/>
            <a:ext cx="12192001" cy="76809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09BDD-55FA-4905-B8BD-7C3D7E03DE44}" type="datetime1">
              <a:rPr lang="en-US" smtClean="0"/>
              <a:t>4/20/2023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19187-0210-4CC7-AE51-7FFB2AB55339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68" y="6248540"/>
            <a:ext cx="3432432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746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6093092"/>
            <a:ext cx="12192001" cy="76809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6DF94-0994-4495-9DB7-364218E6529B}" type="datetime1">
              <a:rPr lang="en-US" smtClean="0"/>
              <a:t>4/20/2023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19187-0210-4CC7-AE51-7FFB2AB55339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68" y="6248540"/>
            <a:ext cx="3432432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2125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093092"/>
            <a:ext cx="12192001" cy="76809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9B6F3-1F38-4A32-88BF-EAE5970D1DEB}" type="datetime1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19187-0210-4CC7-AE51-7FFB2AB55339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68" y="6248540"/>
            <a:ext cx="3432432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3609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 rot="5400000">
            <a:off x="-3159012" y="3045302"/>
            <a:ext cx="7086122" cy="76809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94435" y="1582472"/>
            <a:ext cx="2745946" cy="36576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-123892" y="4583076"/>
            <a:ext cx="1204854" cy="365125"/>
          </a:xfrm>
        </p:spPr>
        <p:txBody>
          <a:bodyPr/>
          <a:lstStyle/>
          <a:p>
            <a:fld id="{F53E6520-C5B9-4C69-92E6-F8E6353D3C23}" type="datetime1">
              <a:rPr lang="en-US" smtClean="0"/>
              <a:t>4/20/2023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126671" y="5642536"/>
            <a:ext cx="703729" cy="365125"/>
          </a:xfrm>
        </p:spPr>
        <p:txBody>
          <a:bodyPr/>
          <a:lstStyle/>
          <a:p>
            <a:fld id="{C6C19187-0210-4CC7-AE51-7FFB2AB55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8851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781E8-5148-4D4D-A8F1-E09AB668A717}" type="datetime1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19187-0210-4CC7-AE51-7FFB2AB55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1962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8BCFB6E-C9D0-437B-B665-7A2E4C2B76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449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A1E5901-A5E1-4513-B692-95A9F09870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tx2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70DB1A-6DCE-4B73-BB6B-0344902E4E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EA7DDD-6D10-475C-896C-4C4849806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C20EA-FF7A-4189-8D4F-592AE8C4E173}" type="datetime1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E5CE44-3FB6-4922-AD03-FBCBB5D60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CF5035-6C04-4CFF-A4F3-8C6FB068C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19187-0210-4CC7-AE51-7FFB2AB55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6223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FBFA9-F0A1-467D-A416-53D290BFA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100832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B41568-8704-4AB9-AAE5-C3AC299519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 indent="-228600">
              <a:buClrTx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1pPr>
            <a:lvl2pPr marL="685800" indent="-228600">
              <a:buClrTx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2pPr>
            <a:lvl3pPr marL="1143000" indent="-228600">
              <a:buClrTx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3pPr>
            <a:lvl4pPr marL="1600200" indent="-228600">
              <a:buClrTx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4pPr>
            <a:lvl5pPr marL="2057400" indent="-228600">
              <a:buClrTx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5E3D03-AA63-4827-893C-0C517638A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19187-0210-4CC7-AE51-7FFB2AB55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2982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715D7-C2EF-4454-BF32-45668A749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EA604C-3F29-40B4-A3BB-0AD8CAA30F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1B16F9-026D-43E9-A3DD-DF83E7B13E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AAD9-FA5D-42A1-BCED-F9FB393840A6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E4B9F-C699-4353-BB22-6B0F7F3C4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A0BE4-5A65-4B02-BDBF-E615A71A4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23FDF-9B9C-4EF7-9CE4-1D9AB8096AC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AB993B-7F4D-4DEF-83ED-B208E29BDE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30342" y="6090285"/>
            <a:ext cx="4122708" cy="67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9451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B66284-FBDD-4B0B-B8F7-2E0B23390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7A1EFB-DA9E-4EC7-B4B6-542487A39E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1114DA-9E87-4438-9380-6D88E8D4A6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B514FE-658D-475B-91A7-F1B4B9171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AAD9-FA5D-42A1-BCED-F9FB393840A6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9491C5-57D0-47D9-A75E-49C076E2F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4753E3-68C5-4651-B60A-B154D3133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23FDF-9B9C-4EF7-9CE4-1D9AB8096AC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CCA5970-06B9-4B98-9CC3-D75AB7E4190A}"/>
              </a:ext>
            </a:extLst>
          </p:cNvPr>
          <p:cNvSpPr/>
          <p:nvPr userDrawn="1"/>
        </p:nvSpPr>
        <p:spPr>
          <a:xfrm>
            <a:off x="1" y="6001789"/>
            <a:ext cx="12192001" cy="8593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FDC19E0-C3BF-479C-82A3-FFCAC4C091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30342" y="6090285"/>
            <a:ext cx="4122708" cy="67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1461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C3610-18E4-4802-94F3-3C30E7F7B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3B68E8-6CE0-45BC-9563-AB8AA5737D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089A8B-D7C8-4E75-9578-BB68CB084B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7FEFDE-72F4-47E8-9B00-0537B5B9E7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E793DC-A6C0-4D1C-B0CA-FDA9CFE366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3AABB8-6D69-49ED-959D-B3DBC58C8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AAD9-FA5D-42A1-BCED-F9FB393840A6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F3C6484-C02B-4543-A588-1C4D0F2D4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110452-247A-4289-ACFF-14E27DF0E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23FDF-9B9C-4EF7-9CE4-1D9AB8096ACF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3EC47F9-847C-48C9-ABBA-D198D04CE1B0}"/>
              </a:ext>
            </a:extLst>
          </p:cNvPr>
          <p:cNvSpPr/>
          <p:nvPr userDrawn="1"/>
        </p:nvSpPr>
        <p:spPr>
          <a:xfrm>
            <a:off x="1" y="6001789"/>
            <a:ext cx="12192001" cy="8593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2680775-91C1-472D-AB78-ED56542449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30342" y="6090285"/>
            <a:ext cx="4122708" cy="67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2992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093092"/>
            <a:ext cx="12192001" cy="76809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68" y="6248540"/>
            <a:ext cx="3432432" cy="457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781E8-5148-4D4D-A8F1-E09AB668A717}" type="datetime1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19187-0210-4CC7-AE51-7FFB2AB55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884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50D2E-42FC-4D1F-B086-6505981B4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30C246-90EB-43BF-98A3-98CF6439D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E4A2-5BBC-465A-8F04-D58E3186B83D}" type="datetime1">
              <a:rPr lang="en-US" smtClean="0"/>
              <a:pPr/>
              <a:t>4/20/2023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AEE1C7-DD43-4454-B702-8CB97C32B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ECFB89-42B5-42D5-803B-661BA201D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19187-0210-4CC7-AE51-7FFB2AB553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96860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1A4492-1C01-406F-87D3-D38CB635D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924F3-9107-4B27-A238-A67E4B823817}" type="datetime1">
              <a:rPr lang="en-US" smtClean="0"/>
              <a:pPr/>
              <a:t>4/20/2023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20CC74-99D0-40A4-9AA2-E8FD59140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2EA97-C5ED-4704-9B9D-04A7F5072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19187-0210-4CC7-AE51-7FFB2AB553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793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C8FE5-8A6E-4E96-B5E7-201F3AABB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E84C8B-38CB-4600-98F8-AFD9DD19DD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E43D54-9905-4AB2-B8D8-26325C5506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13DB62-C27B-43A6-90D4-835C4054B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AAD9-FA5D-42A1-BCED-F9FB393840A6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A36E56-5F31-47BC-B15C-16D2DF741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F962D1-8F30-4956-8108-AFE0F65A9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23FDF-9B9C-4EF7-9CE4-1D9AB8096AC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869936B-0453-458A-922C-E1D6C3AB6002}"/>
              </a:ext>
            </a:extLst>
          </p:cNvPr>
          <p:cNvSpPr/>
          <p:nvPr userDrawn="1"/>
        </p:nvSpPr>
        <p:spPr>
          <a:xfrm>
            <a:off x="1" y="6001789"/>
            <a:ext cx="12192001" cy="8593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004D796-97E1-483C-AD03-BCC74F60B2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30342" y="6090285"/>
            <a:ext cx="4122708" cy="67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8289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937C2-D255-413E-AD3A-802532FD9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9ADB6B-D8C5-4C01-BF70-285E8FA05D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C04E77-95F8-4C84-B10A-DE2A3ECCE4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3C6598-AA20-4427-80DD-4429F7C13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AAD9-FA5D-42A1-BCED-F9FB393840A6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EB4DFD-B460-4279-A37D-C75EF5337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DE9561-8551-4FF4-8FD6-CF3388393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23FDF-9B9C-4EF7-9CE4-1D9AB8096AC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6B3D06D-1C36-4657-8268-22622DD2B84C}"/>
              </a:ext>
            </a:extLst>
          </p:cNvPr>
          <p:cNvSpPr/>
          <p:nvPr userDrawn="1"/>
        </p:nvSpPr>
        <p:spPr>
          <a:xfrm>
            <a:off x="1" y="6001789"/>
            <a:ext cx="12192001" cy="8593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429F39B-DB77-49B6-9AC4-F05E43BDA5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30342" y="6090285"/>
            <a:ext cx="4122708" cy="67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2861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D5090D6C-E5CD-483E-A296-EABC0BA13F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2016"/>
            <a:ext cx="10515600" cy="886892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6874BB7-A431-409D-9B65-E2F1782457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8749"/>
            <a:ext cx="10515600" cy="4114502"/>
          </a:xfrm>
        </p:spPr>
        <p:txBody>
          <a:bodyPr>
            <a:normAutofit/>
          </a:bodyPr>
          <a:lstStyle>
            <a:lvl1pPr marL="171450" indent="-171450">
              <a:buClrTx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514350" indent="-171450">
              <a:buClrTx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857250" indent="-171450">
              <a:buClrTx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200150" indent="-171450">
              <a:buClrTx/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543050" indent="-171450">
              <a:buClrTx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D7413FD-A40E-405C-A634-6B15EF0DA3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30342" y="6090285"/>
            <a:ext cx="4122708" cy="678263"/>
          </a:xfrm>
          <a:prstGeom prst="rect">
            <a:avLst/>
          </a:prstGeom>
        </p:spPr>
      </p:pic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F2F4C32F-0159-F690-3A74-A1EA0D969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6C19187-0210-4CC7-AE51-7FFB2AB553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687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_Resear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617FB-8185-974E-8BF9-AD669BD63726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A7FD7-D788-5C4F-8784-060411599E5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Placeholder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8627" y="2259584"/>
            <a:ext cx="2743200" cy="2743200"/>
          </a:xfrm>
          <a:prstGeom prst="rect">
            <a:avLst/>
          </a:prstGeom>
        </p:spPr>
      </p:pic>
      <p:sp>
        <p:nvSpPr>
          <p:cNvPr id="19" name="TextBox 18"/>
          <p:cNvSpPr txBox="1"/>
          <p:nvPr userDrawn="1"/>
        </p:nvSpPr>
        <p:spPr>
          <a:xfrm>
            <a:off x="2859577" y="1768905"/>
            <a:ext cx="5594773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5400" b="1" i="1">
                <a:solidFill>
                  <a:schemeClr val="tx2"/>
                </a:solidFill>
              </a:rPr>
              <a:t>Research and Creative Works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D56123-A668-46E3-B850-B505D394D41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30342" y="6090285"/>
            <a:ext cx="4122708" cy="67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324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_Stud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617FB-8185-974E-8BF9-AD669BD63726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A7FD7-D788-5C4F-8784-060411599E5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Placeholder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8627" y="2259418"/>
            <a:ext cx="2743200" cy="2743200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539139" y="2588770"/>
            <a:ext cx="7855835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5400" b="1" i="1">
                <a:solidFill>
                  <a:schemeClr val="tx2"/>
                </a:solidFill>
              </a:rPr>
              <a:t>Student Success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EE99010-F705-46CB-8AD5-98B007ED2E1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30342" y="6090285"/>
            <a:ext cx="4122708" cy="67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6503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_Stew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8" name="Picture Placeholder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8627" y="2248793"/>
            <a:ext cx="2743200" cy="2743200"/>
          </a:xfrm>
          <a:prstGeom prst="rect">
            <a:avLst/>
          </a:prstGeom>
        </p:spPr>
      </p:pic>
      <p:sp>
        <p:nvSpPr>
          <p:cNvPr id="20" name="TextBox 19"/>
          <p:cNvSpPr txBox="1"/>
          <p:nvPr userDrawn="1"/>
        </p:nvSpPr>
        <p:spPr>
          <a:xfrm>
            <a:off x="803660" y="1706451"/>
            <a:ext cx="7708880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5400" b="1" i="1">
                <a:solidFill>
                  <a:schemeClr val="tx2"/>
                </a:solidFill>
              </a:rPr>
              <a:t>Planning, Operations and Stewardship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BBA40F-7286-41CF-A9AF-DEDCF9174DF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30342" y="6090285"/>
            <a:ext cx="4122708" cy="67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7195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 Progra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1" y="6093092"/>
            <a:ext cx="12192001" cy="76809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E4A2-5BBC-465A-8F04-D58E3186B83D}" type="datetime1">
              <a:rPr lang="en-US" smtClean="0"/>
              <a:pPr/>
              <a:t>4/20/2023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19187-0210-4CC7-AE51-7FFB2AB55339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3068748" y="-18288"/>
            <a:ext cx="0" cy="6126480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956304" y="0"/>
            <a:ext cx="0" cy="6089904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>
            <a:spLocks noGrp="1"/>
          </p:cNvSpPr>
          <p:nvPr userDrawn="1">
            <p:ph idx="1"/>
          </p:nvPr>
        </p:nvSpPr>
        <p:spPr>
          <a:xfrm>
            <a:off x="3195919" y="365125"/>
            <a:ext cx="8677835" cy="5429620"/>
          </a:xfrm>
        </p:spPr>
        <p:txBody>
          <a:bodyPr lIns="274320" tIns="274320" rIns="274320" bIns="274320" anchor="ctr"/>
          <a:lstStyle>
            <a:lvl1pPr marL="0" indent="0" algn="l">
              <a:buNone/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endParaRPr lang="en-US"/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76449" y="365127"/>
            <a:ext cx="2552687" cy="5429619"/>
          </a:xfrm>
        </p:spPr>
        <p:txBody>
          <a:bodyPr>
            <a:normAutofit/>
          </a:bodyPr>
          <a:lstStyle>
            <a:lvl1pPr algn="r"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268" y="6248540"/>
            <a:ext cx="3432432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074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1B5D3EE7-C70B-4B3D-9162-1AA1CABFEBF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025951"/>
          </a:xfrm>
        </p:spPr>
        <p:txBody>
          <a:bodyPr anchor="b">
            <a:normAutofit/>
          </a:bodyPr>
          <a:lstStyle>
            <a:lvl1pPr algn="ctr">
              <a:defRPr sz="4400" b="1">
                <a:solidFill>
                  <a:schemeClr val="tx2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9571A52E-0F3E-40FC-BC5E-AB22E9C7E2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283805"/>
            <a:ext cx="9144000" cy="1866418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B548D9B-A3EA-4562-BB1B-01AB753DEB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30342" y="6090285"/>
            <a:ext cx="4122708" cy="67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395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 Progra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093092"/>
            <a:ext cx="12192001" cy="76809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E4A2-5BBC-465A-8F04-D58E3186B83D}" type="datetime1">
              <a:rPr lang="en-US" smtClean="0"/>
              <a:pPr/>
              <a:t>4/20/2023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19187-0210-4CC7-AE51-7FFB2AB55339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3068748" y="-18288"/>
            <a:ext cx="0" cy="6126480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956304" y="0"/>
            <a:ext cx="0" cy="6089904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>
            <a:spLocks noGrp="1"/>
          </p:cNvSpPr>
          <p:nvPr userDrawn="1">
            <p:ph idx="1"/>
          </p:nvPr>
        </p:nvSpPr>
        <p:spPr>
          <a:xfrm>
            <a:off x="3195919" y="365125"/>
            <a:ext cx="8677834" cy="5429620"/>
          </a:xfrm>
        </p:spPr>
        <p:txBody>
          <a:bodyPr lIns="274320" tIns="274320" rIns="274320" bIns="274320" anchor="ctr"/>
          <a:lstStyle>
            <a:lvl1pPr marL="0" indent="0" algn="l">
              <a:buNone/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endParaRPr lang="en-US"/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76447" y="365125"/>
            <a:ext cx="2552687" cy="5429619"/>
          </a:xfrm>
        </p:spPr>
        <p:txBody>
          <a:bodyPr>
            <a:normAutofit/>
          </a:bodyPr>
          <a:lstStyle>
            <a:lvl1pPr algn="r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68" y="6248540"/>
            <a:ext cx="3432432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5197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781E8-5148-4D4D-A8F1-E09AB668A717}" type="datetime1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19187-0210-4CC7-AE51-7FFB2AB55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1113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clusion_Sky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3554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_G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172" y="365126"/>
            <a:ext cx="11246265" cy="856688"/>
          </a:xfrm>
        </p:spPr>
        <p:txBody>
          <a:bodyPr>
            <a:noAutofit/>
          </a:bodyPr>
          <a:lstStyle>
            <a:lvl1pPr algn="ctr">
              <a:defRPr sz="3000" b="1">
                <a:solidFill>
                  <a:schemeClr val="tx2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71451" y="1515979"/>
            <a:ext cx="11241984" cy="4354982"/>
          </a:xfrm>
        </p:spPr>
        <p:txBody>
          <a:bodyPr>
            <a:normAutofit/>
          </a:bodyPr>
          <a:lstStyle>
            <a:lvl1pPr marL="171450" indent="-171450">
              <a:buClrTx/>
              <a:buFont typeface="Wingdings" panose="05000000000000000000" pitchFamily="2" charset="2"/>
              <a:buChar char="§"/>
              <a:defRPr sz="2100">
                <a:solidFill>
                  <a:schemeClr val="tx2"/>
                </a:solidFill>
              </a:defRPr>
            </a:lvl1pPr>
            <a:lvl2pPr marL="514350" indent="-171450">
              <a:buClrTx/>
              <a:buFont typeface="Wingdings" panose="05000000000000000000" pitchFamily="2" charset="2"/>
              <a:buChar char="§"/>
              <a:defRPr sz="1800">
                <a:solidFill>
                  <a:schemeClr val="tx2"/>
                </a:solidFill>
              </a:defRPr>
            </a:lvl2pPr>
            <a:lvl3pPr marL="857250" indent="-171450">
              <a:buClrTx/>
              <a:buFont typeface="Wingdings" panose="05000000000000000000" pitchFamily="2" charset="2"/>
              <a:buChar char="§"/>
              <a:defRPr sz="1500">
                <a:solidFill>
                  <a:schemeClr val="tx2"/>
                </a:solidFill>
              </a:defRPr>
            </a:lvl3pPr>
            <a:lvl4pPr marL="1200150" indent="-171450">
              <a:buClrTx/>
              <a:buFont typeface="Wingdings" panose="05000000000000000000" pitchFamily="2" charset="2"/>
              <a:buChar char="§"/>
              <a:defRPr sz="1350">
                <a:solidFill>
                  <a:schemeClr val="tx2"/>
                </a:solidFill>
              </a:defRPr>
            </a:lvl4pPr>
            <a:lvl5pPr marL="1543050" indent="-171450">
              <a:buClrTx/>
              <a:buFont typeface="Wingdings" panose="05000000000000000000" pitchFamily="2" charset="2"/>
              <a:buChar char="§"/>
              <a:defRPr sz="135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6197" y="1843548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2" y="6489704"/>
            <a:ext cx="31028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bg1"/>
                </a:solidFill>
              </a:defRPr>
            </a:lvl1pPr>
          </a:lstStyle>
          <a:p>
            <a:fld id="{048A7FD7-D788-5C4F-8784-060411599E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6824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Inclus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8627" y="2248793"/>
            <a:ext cx="2743200" cy="2743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20" name="TextBox 19"/>
          <p:cNvSpPr txBox="1"/>
          <p:nvPr userDrawn="1"/>
        </p:nvSpPr>
        <p:spPr>
          <a:xfrm>
            <a:off x="740173" y="2625029"/>
            <a:ext cx="7708880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5400" b="1" i="1">
                <a:solidFill>
                  <a:schemeClr val="tx2"/>
                </a:solidFill>
              </a:rPr>
              <a:t>Inclusive Excellence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233CAA-0B90-4859-8AD9-1F4689153AE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30342" y="6090285"/>
            <a:ext cx="4122708" cy="67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4140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_OtherTem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512"/>
            <a:ext cx="12191999" cy="6857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A18000-D467-4E45-AFD6-B253FBC144F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30342" y="6090285"/>
            <a:ext cx="4122708" cy="67826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8935603-7FD0-4E7A-9EDE-4490A5055917}"/>
              </a:ext>
            </a:extLst>
          </p:cNvPr>
          <p:cNvSpPr/>
          <p:nvPr userDrawn="1"/>
        </p:nvSpPr>
        <p:spPr>
          <a:xfrm>
            <a:off x="1" y="5786847"/>
            <a:ext cx="12192001" cy="10743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7245993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65BFF68-D792-4958-9D55-AEAA8E87634E}"/>
              </a:ext>
            </a:extLst>
          </p:cNvPr>
          <p:cNvSpPr/>
          <p:nvPr userDrawn="1"/>
        </p:nvSpPr>
        <p:spPr>
          <a:xfrm>
            <a:off x="1" y="5786847"/>
            <a:ext cx="12192001" cy="10743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3C386F0-8E97-48D6-832C-65E1E5DAA15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30342" y="6090285"/>
            <a:ext cx="4122708" cy="67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1893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E1493-ECBB-7E1E-00A4-5C4A69A3FF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959BDE-3A63-403B-0F04-B9CDC0D55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6C1DA3-E698-4E9F-69D3-A84504D20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D9615-48ED-4342-9192-13710692BEA5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B3EF52-FF9C-7A16-3020-ADE3B9CC5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3687A5-5310-C2DB-6971-25640C29A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87AA3-D566-46D6-B2D3-173BCEBAA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5574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183CB-5B3B-1D97-E837-AA50BAF38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F3B2F2-0354-F3A4-645E-8BC96F6284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A15042-836A-0346-D101-350A1F7F7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D9615-48ED-4342-9192-13710692BEA5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8D09CD-53E1-9E80-F050-3B03D5A48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6F8C9-E769-845D-6C6D-683D4423C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87AA3-D566-46D6-B2D3-173BCEBAA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9264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294E7-21A3-3A27-29DB-FEC593418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E0A312-B72E-CC93-C433-B1B1BF0C1D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0A919E-EE5A-9383-9E4B-7F9EE493E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D9615-48ED-4342-9192-13710692BEA5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57AD7E-7918-73B2-93FE-28915891C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A15D2E-40DD-AC44-6219-ACC489E7C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87AA3-D566-46D6-B2D3-173BCEBAA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3240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4B311-596F-7120-4214-E7090F36D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A4C3BB-7A4C-C75E-5251-F68C660BA9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EE1B16-4F31-F168-A259-0F990A5496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0A5314-8168-A325-D030-D888132A5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D9615-48ED-4342-9192-13710692BEA5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A49B51-1DC6-1C8A-56BA-0C65F43B3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5089D4-E7AF-A3F7-838B-ABA446F89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87AA3-D566-46D6-B2D3-173BCEBAA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714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093092"/>
            <a:ext cx="12192001" cy="76809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AED1B-313E-4B62-8C7C-65548EA49248}" type="datetime1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19187-0210-4CC7-AE51-7FFB2AB55339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68" y="6248540"/>
            <a:ext cx="3432432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1132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271C4-E361-5552-9AA8-2D800CD96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9B5587-6642-6DF3-EB11-89BDCC09FA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3BDED-0B01-650C-4C38-8A74398257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8DE673-7077-75FC-0B85-3D6E7EF4B0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6BAE32-B908-6816-0476-CE780CFB06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C71CB8-718B-7075-7F89-CF386FE6E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D9615-48ED-4342-9192-13710692BEA5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C9ABFC-21DE-6C0C-A685-6FB34C755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BC442A-6EC8-07D6-64DA-2C6A12972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87AA3-D566-46D6-B2D3-173BCEBAA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0003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4570C-2C29-272F-414A-BEA57D909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5E10F4-A12C-9943-74F6-F6778D895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D9615-48ED-4342-9192-13710692BEA5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0E3CBB-12E7-4D42-940A-2263DD21F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AA369F-1C07-C3B8-3F80-3E6872318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87AA3-D566-46D6-B2D3-173BCEBAA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7581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8AE0AC-C017-AA52-870A-7B83F8A562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D9615-48ED-4342-9192-13710692BEA5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B4703B-8783-CD47-5FE6-3B8B02851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28E130-2A57-D6F7-934B-C3BB9DBAC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87AA3-D566-46D6-B2D3-173BCEBAA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2237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86E45-39AA-3147-5D70-E516732EC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786C40-C58A-429F-749B-8F4BB3FEBD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A4746F-89EF-0B61-F58D-800BEE62CC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007351-3277-E52D-C16A-3C304F9FC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D9615-48ED-4342-9192-13710692BEA5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7F8B27-0AB9-1D1B-1CEE-8233891B9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E2E856-4F98-C79C-EB0D-3D6BAA8F0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87AA3-D566-46D6-B2D3-173BCEBAA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0961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FFB2C-863B-BCB4-7A04-96C50FD64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0B7704-7ADB-17E7-EBC0-0D96280E0C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A32C46-5BE4-B8E8-A141-0D3CB67A59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31D71B-99A6-5F8C-220B-2661E8194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D9615-48ED-4342-9192-13710692BEA5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772471-EEED-7510-CBA6-E4578E0DF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81CD37-8C62-272A-C9C6-729656214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87AA3-D566-46D6-B2D3-173BCEBAA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6852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57F47-5CBF-B6FA-1FD3-A1D430E31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B7E680-B99F-C2DD-A7CF-82E2CA72DD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1123B4-11C6-35AE-0531-49B2091C9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D9615-48ED-4342-9192-13710692BEA5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094E9D-8B26-9989-CFB6-0C5253A28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5A7F03-32FF-191E-7E5E-AFA67509A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87AA3-D566-46D6-B2D3-173BCEBAA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83798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0279F3-8400-B35B-1006-D55EC8DA31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7D05C3-0C81-E33B-426A-7BB20C27E0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E2FB66-6175-733C-9244-9E03F3E4E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D9615-48ED-4342-9192-13710692BEA5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A63743-CC3A-5B2A-5672-8A2353CE3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3C73DB-3906-1D51-E56E-5498AB796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87AA3-D566-46D6-B2D3-173BCEBAA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4282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9CFCA-F487-4220-9E31-5AD22643E0B2}" type="datetime1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0842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D7BE5-3DEE-48E2-8EC5-3DFA75B1F0B1}" type="datetime1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8674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F4F8C-2176-41F3-A7CE-7E36674BB680}" type="datetime1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3174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6093092"/>
            <a:ext cx="12192001" cy="76809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1263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1263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ED5CB-31F7-4B4E-962B-A2106D67B258}" type="datetime1">
              <a:rPr lang="en-US" smtClean="0"/>
              <a:t>4/20/2023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19187-0210-4CC7-AE51-7FFB2AB55339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68" y="6248540"/>
            <a:ext cx="3432432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67003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E5509-63DC-4781-82D1-4538BCAB5584}" type="datetime1">
              <a:rPr lang="en-US" smtClean="0"/>
              <a:t>4/20/2023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61927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24D5F-B981-4FA6-8C86-BEF3BE087697}" type="datetime1">
              <a:rPr lang="en-US" smtClean="0"/>
              <a:t>4/20/2023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39336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8AEBB-CF9D-4D49-95AA-43378736BCFD}" type="datetime1">
              <a:rPr lang="en-US" smtClean="0"/>
              <a:t>4/20/2023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29130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E7E40-1A10-4002-B0E1-924D7212559E}" type="datetime1">
              <a:rPr lang="en-US" smtClean="0"/>
              <a:t>4/20/2023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52196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5D31F-3179-49FD-9F11-4BC3ECEFEFE9}" type="datetime1">
              <a:rPr lang="en-US" smtClean="0"/>
              <a:t>4/20/2023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17012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05107-A5D2-4C36-B97D-3FABA39C7ED4}" type="datetime1">
              <a:rPr lang="en-US" smtClean="0"/>
              <a:t>4/20/2023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76588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D5090D6C-E5CD-483E-A296-EABC0BA13F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2016"/>
            <a:ext cx="10515600" cy="886892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6874BB7-A431-409D-9B65-E2F1782457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8749"/>
            <a:ext cx="10515600" cy="4114502"/>
          </a:xfrm>
        </p:spPr>
        <p:txBody>
          <a:bodyPr>
            <a:normAutofit/>
          </a:bodyPr>
          <a:lstStyle>
            <a:lvl1pPr marL="171450" indent="-171450">
              <a:buClrTx/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514350" indent="-171450">
              <a:buClrTx/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857250" indent="-171450">
              <a:buClrTx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200150" indent="-171450">
              <a:buClrTx/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543050" indent="-171450">
              <a:buClrTx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D7413FD-A40E-405C-A634-6B15EF0DA3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30342" y="6090285"/>
            <a:ext cx="4122708" cy="67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30200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clusion_Sky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7294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_OtherTem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512"/>
            <a:ext cx="12191999" cy="6857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A18000-D467-4E45-AFD6-B253FBC144F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30342" y="6090285"/>
            <a:ext cx="4122708" cy="67826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8935603-7FD0-4E7A-9EDE-4490A5055917}"/>
              </a:ext>
            </a:extLst>
          </p:cNvPr>
          <p:cNvSpPr/>
          <p:nvPr userDrawn="1"/>
        </p:nvSpPr>
        <p:spPr>
          <a:xfrm>
            <a:off x="1" y="5786847"/>
            <a:ext cx="12192001" cy="10743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63322836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3189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6093092"/>
            <a:ext cx="12192001" cy="76809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4468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4468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89C9A-49EC-41D9-936C-28FEBFD9DA84}" type="datetime1">
              <a:rPr lang="en-US" smtClean="0"/>
              <a:t>4/20/2023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19187-0210-4CC7-AE51-7FFB2AB55339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68" y="6248540"/>
            <a:ext cx="3432432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8304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6093092"/>
            <a:ext cx="12192001" cy="76809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80268-55A1-4560-99A4-D44BDB06C860}" type="datetime1">
              <a:rPr lang="en-US" smtClean="0"/>
              <a:t>4/20/2023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19187-0210-4CC7-AE51-7FFB2AB5533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68" y="6248540"/>
            <a:ext cx="3432432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54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E0924F3-9107-4B27-A238-A67E4B823817}" type="datetime1">
              <a:rPr lang="en-US" smtClean="0"/>
              <a:pPr/>
              <a:t>4/20/2023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6C19187-0210-4CC7-AE51-7FFB2AB553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666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6093092"/>
            <a:ext cx="12192001" cy="76809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924F3-9107-4B27-A238-A67E4B823817}" type="datetime1">
              <a:rPr lang="en-US" smtClean="0"/>
              <a:t>4/20/2023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19187-0210-4CC7-AE51-7FFB2AB5533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68" y="6248540"/>
            <a:ext cx="3432432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14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35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1145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00800" y="6354931"/>
            <a:ext cx="13653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8715E4A2-5BBC-465A-8F04-D58E3186B83D}" type="datetime1">
              <a:rPr lang="en-US" smtClean="0"/>
              <a:pPr/>
              <a:t>4/20/2023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960659" y="6356350"/>
            <a:ext cx="24948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0070" y="6356350"/>
            <a:ext cx="7037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C6C19187-0210-4CC7-AE51-7FFB2AB553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476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66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661" r:id="rId9"/>
    <p:sldLayoutId id="2147483826" r:id="rId10"/>
    <p:sldLayoutId id="2147483827" r:id="rId11"/>
    <p:sldLayoutId id="2147483828" r:id="rId12"/>
    <p:sldLayoutId id="2147483829" r:id="rId13"/>
    <p:sldLayoutId id="2147483662" r:id="rId14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Courier New" panose="02070309020205020404" pitchFamily="49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Courier New" panose="02070309020205020404" pitchFamily="49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A26F500-675A-4CE4-8DC5-438379979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4E7898-9F96-41C5-BEE4-A9DAF2C63F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309E84-AF66-4CBB-A63C-3A1A8E2FAB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15E4A2-5BBC-465A-8F04-D58E3186B83D}" type="datetime1">
              <a:rPr lang="en-US" smtClean="0"/>
              <a:pPr/>
              <a:t>4/20/2023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DFD1CD-1068-4203-9BAA-CE611CBDD9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AEA3A6-14F6-4999-A26E-A6A5291574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C19187-0210-4CC7-AE51-7FFB2AB553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031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670" r:id="rId10"/>
    <p:sldLayoutId id="2147483671" r:id="rId11"/>
    <p:sldLayoutId id="2147483767" r:id="rId12"/>
    <p:sldLayoutId id="2147483768" r:id="rId13"/>
    <p:sldLayoutId id="2147483769" r:id="rId14"/>
    <p:sldLayoutId id="2147483770" r:id="rId15"/>
    <p:sldLayoutId id="2147483771" r:id="rId16"/>
    <p:sldLayoutId id="2147483772" r:id="rId17"/>
    <p:sldLayoutId id="2147483773" r:id="rId18"/>
    <p:sldLayoutId id="2147483774" r:id="rId19"/>
    <p:sldLayoutId id="2147483775" r:id="rId20"/>
    <p:sldLayoutId id="2147483776" r:id="rId21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4EF674-D5E1-2CC1-2866-0DC75DE38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AF0F71-02C5-7CAC-6287-2ECC4612AD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CCE502-8088-06D4-6394-F03B3DD18A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4D9615-48ED-4342-9192-13710692BEA5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57FF4E-82FA-BA6B-805C-67B2F0524E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3820C2-6C02-4B8D-A4C4-9579D522A4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F87AA3-D566-46D6-B2D3-173BCEBAA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019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 b="1">
                <a:solidFill>
                  <a:schemeClr val="tx2"/>
                </a:solidFill>
              </a:defRPr>
            </a:lvl1pPr>
          </a:lstStyle>
          <a:p>
            <a:fld id="{476FA34F-B4B3-4BCE-8834-9AA37730E7DD}" type="datetime1">
              <a:rPr lang="en-US" smtClean="0"/>
              <a:pPr/>
              <a:t>4/20/2023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87006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1">
                <a:solidFill>
                  <a:schemeClr val="tx2"/>
                </a:solidFill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274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  <p:sldLayoutId id="2147483861" r:id="rId12"/>
    <p:sldLayoutId id="2147483862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chart" Target="../charts/chart12.xml"/><Relationship Id="rId5" Type="http://schemas.openxmlformats.org/officeDocument/2006/relationships/chart" Target="../charts/chart11.xml"/><Relationship Id="rId4" Type="http://schemas.openxmlformats.org/officeDocument/2006/relationships/chart" Target="../charts/char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chart" Target="../charts/chart16.xml"/><Relationship Id="rId5" Type="http://schemas.openxmlformats.org/officeDocument/2006/relationships/chart" Target="../charts/chart15.xml"/><Relationship Id="rId4" Type="http://schemas.openxmlformats.org/officeDocument/2006/relationships/chart" Target="../charts/char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onlinelibrary.wiley.com/authored-by/ContribAuthorRaw/Miyahira/Andrea+K.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10" Type="http://schemas.openxmlformats.org/officeDocument/2006/relationships/image" Target="../media/image71.jpe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chart" Target="../charts/chart20.xml"/><Relationship Id="rId5" Type="http://schemas.openxmlformats.org/officeDocument/2006/relationships/chart" Target="../charts/chart19.xml"/><Relationship Id="rId4" Type="http://schemas.openxmlformats.org/officeDocument/2006/relationships/chart" Target="../charts/char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chart" Target="../charts/chart24.xml"/><Relationship Id="rId5" Type="http://schemas.openxmlformats.org/officeDocument/2006/relationships/chart" Target="../charts/chart23.xml"/><Relationship Id="rId4" Type="http://schemas.openxmlformats.org/officeDocument/2006/relationships/chart" Target="../charts/chart2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microsoft.com/office/2007/relationships/hdphoto" Target="../media/hdphoto1.wdp"/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jpeg"/><Relationship Id="rId15" Type="http://schemas.openxmlformats.org/officeDocument/2006/relationships/image" Target="../media/image26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jpeg"/><Relationship Id="rId14" Type="http://schemas.openxmlformats.org/officeDocument/2006/relationships/image" Target="../media/image2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15.png"/><Relationship Id="rId9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9.jpeg"/><Relationship Id="rId11" Type="http://schemas.openxmlformats.org/officeDocument/2006/relationships/image" Target="../media/image18.png"/><Relationship Id="rId5" Type="http://schemas.openxmlformats.org/officeDocument/2006/relationships/image" Target="../media/image38.jpeg"/><Relationship Id="rId10" Type="http://schemas.openxmlformats.org/officeDocument/2006/relationships/image" Target="../media/image26.pn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15.pn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image" Target="../media/image18.png"/><Relationship Id="rId10" Type="http://schemas.openxmlformats.org/officeDocument/2006/relationships/image" Target="../media/image46.jpeg"/><Relationship Id="rId4" Type="http://schemas.openxmlformats.org/officeDocument/2006/relationships/image" Target="../media/image26.png"/><Relationship Id="rId9" Type="http://schemas.openxmlformats.org/officeDocument/2006/relationships/image" Target="../media/image4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chart" Target="../charts/chart8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i="0" u="none" strike="noStrike">
                <a:solidFill>
                  <a:srgbClr val="000000"/>
                </a:solidFill>
                <a:effectLst/>
                <a:latin typeface="Arial Black" panose="020B0A04020102020204" pitchFamily="34" charset="0"/>
              </a:rPr>
              <a:t>PRESIDENT’S </a:t>
            </a:r>
            <a:br>
              <a:rPr lang="en-US" b="1" i="0" u="none" strike="noStrike">
                <a:solidFill>
                  <a:srgbClr val="000000"/>
                </a:solidFill>
                <a:effectLst/>
                <a:latin typeface="Arial Black" panose="020B0A04020102020204" pitchFamily="34" charset="0"/>
              </a:rPr>
            </a:br>
            <a:r>
              <a:rPr lang="en-US" b="1" i="0" u="none" strike="noStrike">
                <a:solidFill>
                  <a:srgbClr val="000000"/>
                </a:solidFill>
                <a:effectLst/>
                <a:latin typeface="Arial Black" panose="020B0A04020102020204" pitchFamily="34" charset="0"/>
              </a:rPr>
              <a:t>REPORT</a:t>
            </a:r>
            <a:r>
              <a:rPr lang="en-US" b="0" i="0">
                <a:solidFill>
                  <a:srgbClr val="000000"/>
                </a:solidFill>
                <a:effectLst/>
                <a:latin typeface="Arial Black" panose="020B0A04020102020204" pitchFamily="34" charset="0"/>
              </a:rPr>
              <a:t>​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algn="ctr" rtl="0" fontAlgn="base"/>
            <a:r>
              <a:rPr lang="en-US" sz="3000" b="1" i="0" u="none" strike="noStrike">
                <a:solidFill>
                  <a:srgbClr val="000000"/>
                </a:solidFill>
                <a:effectLst/>
                <a:latin typeface="Calibri"/>
                <a:cs typeface="Calibri"/>
              </a:rPr>
              <a:t>Mun Y. Choi</a:t>
            </a:r>
            <a:r>
              <a:rPr lang="en-US" sz="3000" b="1" i="0">
                <a:solidFill>
                  <a:srgbClr val="000000"/>
                </a:solidFill>
                <a:effectLst/>
                <a:latin typeface="Calibri"/>
                <a:cs typeface="Calibri"/>
              </a:rPr>
              <a:t>​</a:t>
            </a:r>
          </a:p>
          <a:p>
            <a:pPr algn="ctr" rtl="0" fontAlgn="base"/>
            <a:r>
              <a:rPr lang="en-US" sz="3000" b="1" i="1" u="none" strike="noStrike">
                <a:solidFill>
                  <a:srgbClr val="000000"/>
                </a:solidFill>
                <a:effectLst/>
                <a:latin typeface="Calibri"/>
                <a:cs typeface="Calibri"/>
              </a:rPr>
              <a:t>Board of Curators Meeting</a:t>
            </a:r>
            <a:r>
              <a:rPr lang="en-US" sz="3000" b="1" i="0">
                <a:solidFill>
                  <a:srgbClr val="000000"/>
                </a:solidFill>
                <a:effectLst/>
                <a:latin typeface="Calibri"/>
                <a:cs typeface="Calibri"/>
              </a:rPr>
              <a:t>​</a:t>
            </a:r>
          </a:p>
          <a:p>
            <a:pPr fontAlgn="base"/>
            <a:r>
              <a:rPr lang="en-US" sz="3000" b="1">
                <a:solidFill>
                  <a:srgbClr val="000000"/>
                </a:solidFill>
                <a:latin typeface="Calibri"/>
                <a:cs typeface="Calibri"/>
              </a:rPr>
              <a:t>April 20</a:t>
            </a:r>
            <a:r>
              <a:rPr lang="en-US" sz="3000" b="1" i="0" u="none" strike="noStrike">
                <a:solidFill>
                  <a:srgbClr val="000000"/>
                </a:solidFill>
                <a:effectLst/>
                <a:latin typeface="Calibri"/>
                <a:cs typeface="Calibri"/>
              </a:rPr>
              <a:t>, 2023</a:t>
            </a:r>
            <a:r>
              <a:rPr lang="en-US" sz="3000" b="1" i="0">
                <a:solidFill>
                  <a:srgbClr val="000000"/>
                </a:solidFill>
                <a:effectLst/>
                <a:latin typeface="Calibri"/>
                <a:cs typeface="Calibri"/>
              </a:rPr>
              <a:t>​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8416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91682-7974-86A1-9C76-D9F83EF91A8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" y="31040"/>
            <a:ext cx="12191999" cy="85664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tx1"/>
                </a:solidFill>
                <a:latin typeface="Arial Black"/>
                <a:ea typeface="+mj-lt"/>
                <a:cs typeface="Calibri"/>
              </a:rPr>
              <a:t>Federal R&amp;D Proposals (7/1-3/31)</a:t>
            </a:r>
            <a:endParaRPr lang="en-US" dirty="0">
              <a:solidFill>
                <a:schemeClr val="tx1"/>
              </a:solidFill>
              <a:latin typeface="Arial Black"/>
            </a:endParaRP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B9D7E639-B783-F7AF-6173-1107227D8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7022" y="6471576"/>
            <a:ext cx="2743200" cy="365125"/>
          </a:xfrm>
        </p:spPr>
        <p:txBody>
          <a:bodyPr/>
          <a:lstStyle/>
          <a:p>
            <a:fld id="{C6C19187-0210-4CC7-AE51-7FFB2AB55339}" type="slidenum">
              <a:rPr lang="en-US" smtClean="0"/>
              <a:pPr/>
              <a:t>10</a:t>
            </a:fld>
            <a:endParaRPr lang="en-US"/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C3BEF04D-7087-4330-ADD7-06012688D00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6620010"/>
              </p:ext>
            </p:extLst>
          </p:nvPr>
        </p:nvGraphicFramePr>
        <p:xfrm>
          <a:off x="6245446" y="716401"/>
          <a:ext cx="5303520" cy="2926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D671D04C-39D0-4165-A54E-3BC1F450D92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5817492"/>
              </p:ext>
            </p:extLst>
          </p:nvPr>
        </p:nvGraphicFramePr>
        <p:xfrm>
          <a:off x="554258" y="716401"/>
          <a:ext cx="5303520" cy="2926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681FF1BA-5060-4709-9CE5-300DCFE1AA7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10901807"/>
              </p:ext>
            </p:extLst>
          </p:nvPr>
        </p:nvGraphicFramePr>
        <p:xfrm>
          <a:off x="554258" y="3716776"/>
          <a:ext cx="5303520" cy="2926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2DF22DF0-3AFA-484D-BD85-FD5B9A0C969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15794734"/>
              </p:ext>
            </p:extLst>
          </p:nvPr>
        </p:nvGraphicFramePr>
        <p:xfrm>
          <a:off x="6245446" y="3716776"/>
          <a:ext cx="5303520" cy="2926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6296672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91682-7974-86A1-9C76-D9F83EF91A8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" y="29374"/>
            <a:ext cx="12191999" cy="85664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tx1"/>
                </a:solidFill>
                <a:latin typeface="Arial Black"/>
                <a:ea typeface="+mj-lt"/>
                <a:cs typeface="Calibri"/>
              </a:rPr>
              <a:t>Federal R&amp;D Expenditures (7/1-3/31)</a:t>
            </a:r>
            <a:endParaRPr lang="en-US" dirty="0">
              <a:solidFill>
                <a:schemeClr val="tx1"/>
              </a:solidFill>
              <a:latin typeface="Arial Black"/>
            </a:endParaRP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4137617F-7C0A-4DB8-9974-DDC076E7D02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7975810"/>
              </p:ext>
            </p:extLst>
          </p:nvPr>
        </p:nvGraphicFramePr>
        <p:xfrm>
          <a:off x="598646" y="723224"/>
          <a:ext cx="5303520" cy="2926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6AB2B0ED-7FCE-4ED8-8122-74899A3039A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35314660"/>
              </p:ext>
            </p:extLst>
          </p:nvPr>
        </p:nvGraphicFramePr>
        <p:xfrm>
          <a:off x="6289834" y="723224"/>
          <a:ext cx="5303520" cy="2926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FA51E268-AF25-46A6-8A5C-F26B85198EE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62606938"/>
              </p:ext>
            </p:extLst>
          </p:nvPr>
        </p:nvGraphicFramePr>
        <p:xfrm>
          <a:off x="598646" y="3723599"/>
          <a:ext cx="5303520" cy="2926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FDDECDF3-D268-427D-8AE4-65146F1F45B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10462649"/>
              </p:ext>
            </p:extLst>
          </p:nvPr>
        </p:nvGraphicFramePr>
        <p:xfrm>
          <a:off x="6289834" y="3723599"/>
          <a:ext cx="5303520" cy="2926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7859289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5D993D2-B052-A883-96B9-ACBC366B262F}"/>
              </a:ext>
            </a:extLst>
          </p:cNvPr>
          <p:cNvSpPr/>
          <p:nvPr/>
        </p:nvSpPr>
        <p:spPr>
          <a:xfrm>
            <a:off x="2716053" y="1279416"/>
            <a:ext cx="9475946" cy="5580003"/>
          </a:xfrm>
          <a:prstGeom prst="rect">
            <a:avLst/>
          </a:prstGeom>
          <a:solidFill>
            <a:srgbClr val="007A33">
              <a:alpha val="93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8012EF1-1390-AC80-D788-1F5ACC96DD06}"/>
              </a:ext>
            </a:extLst>
          </p:cNvPr>
          <p:cNvSpPr/>
          <p:nvPr/>
        </p:nvSpPr>
        <p:spPr>
          <a:xfrm>
            <a:off x="-7248" y="1279080"/>
            <a:ext cx="2717944" cy="2006633"/>
          </a:xfrm>
          <a:prstGeom prst="rect">
            <a:avLst/>
          </a:prstGeom>
          <a:solidFill>
            <a:srgbClr val="B3D7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98B55C-BF2B-D449-69D8-512B3063F953}"/>
              </a:ext>
            </a:extLst>
          </p:cNvPr>
          <p:cNvSpPr txBox="1"/>
          <p:nvPr/>
        </p:nvSpPr>
        <p:spPr>
          <a:xfrm>
            <a:off x="3132840" y="1875436"/>
            <a:ext cx="8976302" cy="489364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latin typeface="Calibri"/>
                <a:cs typeface="Calibri"/>
              </a:rPr>
              <a:t>PI:</a:t>
            </a:r>
            <a:r>
              <a:rPr lang="en-US" sz="2400" dirty="0">
                <a:latin typeface="Calibri"/>
                <a:cs typeface="Calibri"/>
              </a:rPr>
              <a:t> Dr. Gregory </a:t>
            </a:r>
            <a:r>
              <a:rPr lang="en-US" sz="2400" dirty="0" err="1">
                <a:latin typeface="Calibri"/>
                <a:cs typeface="Calibri"/>
              </a:rPr>
              <a:t>Hilmas</a:t>
            </a:r>
            <a:r>
              <a:rPr lang="en-US" sz="2400" dirty="0">
                <a:latin typeface="Calibri"/>
                <a:cs typeface="Calibri"/>
              </a:rPr>
              <a:t>, </a:t>
            </a:r>
            <a:r>
              <a:rPr lang="en-US" sz="2400" i="1" dirty="0">
                <a:latin typeface="Calibri"/>
                <a:cs typeface="Calibri"/>
              </a:rPr>
              <a:t>Materials Science &amp; Engineering</a:t>
            </a:r>
            <a:endParaRPr lang="en-US" sz="2400" dirty="0">
              <a:ea typeface="+mn-lt"/>
              <a:cs typeface="+mn-lt"/>
            </a:endParaRPr>
          </a:p>
          <a:p>
            <a:r>
              <a:rPr lang="en-US" sz="2400" b="1" dirty="0">
                <a:latin typeface="Calibri"/>
                <a:cs typeface="Calibri"/>
              </a:rPr>
              <a:t>Co-PIs: </a:t>
            </a:r>
            <a:r>
              <a:rPr lang="en-US" sz="2400" dirty="0">
                <a:latin typeface="Calibri"/>
                <a:cs typeface="Calibri"/>
              </a:rPr>
              <a:t>Drs. K. </a:t>
            </a:r>
            <a:r>
              <a:rPr lang="en-US" sz="2400" dirty="0" err="1">
                <a:latin typeface="Calibri"/>
                <a:cs typeface="Calibri"/>
              </a:rPr>
              <a:t>Chandrashekhara</a:t>
            </a:r>
            <a:r>
              <a:rPr lang="en-US" sz="2400" dirty="0">
                <a:latin typeface="Calibri"/>
                <a:cs typeface="Calibri"/>
              </a:rPr>
              <a:t>, </a:t>
            </a:r>
            <a:r>
              <a:rPr lang="en-US" sz="2400" dirty="0" err="1">
                <a:latin typeface="Calibri"/>
                <a:cs typeface="Calibri"/>
              </a:rPr>
              <a:t>Arezoo</a:t>
            </a:r>
            <a:r>
              <a:rPr lang="en-US" sz="2400" dirty="0">
                <a:latin typeface="Calibri"/>
                <a:cs typeface="Calibri"/>
              </a:rPr>
              <a:t> </a:t>
            </a:r>
            <a:r>
              <a:rPr lang="en-US" sz="2400" dirty="0" err="1">
                <a:latin typeface="Calibri"/>
                <a:cs typeface="Calibri"/>
              </a:rPr>
              <a:t>Emdadi</a:t>
            </a:r>
            <a:r>
              <a:rPr lang="en-US" sz="2400" dirty="0">
                <a:latin typeface="Calibri"/>
                <a:cs typeface="Calibri"/>
              </a:rPr>
              <a:t>, William </a:t>
            </a:r>
            <a:r>
              <a:rPr lang="en-US" sz="2400" dirty="0" err="1">
                <a:latin typeface="Calibri"/>
                <a:cs typeface="Calibri"/>
              </a:rPr>
              <a:t>Fahrenholtz</a:t>
            </a:r>
            <a:r>
              <a:rPr lang="en-US" sz="2400" dirty="0">
                <a:latin typeface="Calibri"/>
                <a:cs typeface="Calibri"/>
              </a:rPr>
              <a:t>, David </a:t>
            </a:r>
            <a:r>
              <a:rPr lang="en-US" sz="2400" dirty="0" err="1">
                <a:latin typeface="Calibri"/>
                <a:cs typeface="Calibri"/>
              </a:rPr>
              <a:t>Lipke</a:t>
            </a:r>
            <a:r>
              <a:rPr lang="en-US" sz="2400" dirty="0">
                <a:latin typeface="Calibri"/>
                <a:cs typeface="Calibri"/>
              </a:rPr>
              <a:t> and Jeremy Watts</a:t>
            </a:r>
            <a:endParaRPr lang="en-US" sz="2400" i="1" dirty="0">
              <a:latin typeface="Calibri"/>
              <a:cs typeface="Calibri"/>
            </a:endParaRPr>
          </a:p>
          <a:p>
            <a:r>
              <a:rPr lang="en-US" sz="2400" b="1" dirty="0">
                <a:latin typeface="Calibri"/>
                <a:cs typeface="Calibri"/>
              </a:rPr>
              <a:t>$2.5M</a:t>
            </a:r>
            <a:endParaRPr lang="en-US" sz="2400" dirty="0">
              <a:ea typeface="+mn-lt"/>
              <a:cs typeface="+mn-lt"/>
            </a:endParaRPr>
          </a:p>
          <a:p>
            <a:r>
              <a:rPr lang="en-US" sz="2400" b="1" dirty="0">
                <a:latin typeface="Calibri"/>
                <a:cs typeface="Calibri"/>
              </a:rPr>
              <a:t>Sponsor:</a:t>
            </a:r>
            <a:r>
              <a:rPr lang="en-US" sz="2400" dirty="0">
                <a:latin typeface="Calibri"/>
                <a:cs typeface="Calibri"/>
              </a:rPr>
              <a:t> General Electric</a:t>
            </a:r>
            <a:endParaRPr lang="en-US" sz="2400" dirty="0">
              <a:ea typeface="+mn-lt"/>
              <a:cs typeface="+mn-lt"/>
            </a:endParaRPr>
          </a:p>
          <a:p>
            <a:endParaRPr lang="en-US" sz="2400" dirty="0">
              <a:ea typeface="+mn-lt"/>
              <a:cs typeface="+mn-lt"/>
            </a:endParaRPr>
          </a:p>
          <a:p>
            <a:r>
              <a:rPr lang="en-US" sz="2400" dirty="0">
                <a:latin typeface="Calibri"/>
                <a:ea typeface="+mn-lt"/>
                <a:cs typeface="Calibri"/>
              </a:rPr>
              <a:t>This collaboration between General Electric, Clemson University and Missouri S&amp;T is the first phase of an innovative R&amp;D project that advances development of </a:t>
            </a:r>
            <a:r>
              <a:rPr lang="en-US" sz="2400" dirty="0" err="1">
                <a:latin typeface="Calibri"/>
                <a:ea typeface="+mn-lt"/>
                <a:cs typeface="Calibri"/>
              </a:rPr>
              <a:t>hypersonics</a:t>
            </a:r>
            <a:r>
              <a:rPr lang="en-US" sz="2400" dirty="0">
                <a:latin typeface="Calibri"/>
                <a:ea typeface="+mn-lt"/>
                <a:cs typeface="Calibri"/>
              </a:rPr>
              <a:t> materials using advanced cooling technologies.</a:t>
            </a:r>
          </a:p>
          <a:p>
            <a:endParaRPr lang="en-US" sz="2400" dirty="0">
              <a:latin typeface="Calibri"/>
              <a:ea typeface="+mn-lt"/>
              <a:cs typeface="Calibri"/>
            </a:endParaRPr>
          </a:p>
          <a:p>
            <a:r>
              <a:rPr lang="en-US" sz="2400" dirty="0">
                <a:latin typeface="Calibri"/>
                <a:ea typeface="+mn-lt"/>
                <a:cs typeface="Calibri"/>
              </a:rPr>
              <a:t>Hypersonic materials can be used for air/space travel and missiles ABMs.</a:t>
            </a:r>
            <a:endParaRPr lang="en-US" sz="2400" i="1" dirty="0">
              <a:latin typeface="Calibri"/>
              <a:ea typeface="+mn-lt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E0C0B2-EFDF-EAC2-760B-11B7E2222A45}"/>
              </a:ext>
            </a:extLst>
          </p:cNvPr>
          <p:cNvSpPr txBox="1"/>
          <p:nvPr/>
        </p:nvSpPr>
        <p:spPr>
          <a:xfrm>
            <a:off x="-1859" y="337324"/>
            <a:ext cx="12195717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>
                <a:latin typeface="Arial Black"/>
                <a:cs typeface="Arial"/>
              </a:rPr>
              <a:t>S&amp;T Major Grant</a:t>
            </a:r>
            <a:endParaRPr lang="en-US" sz="4000">
              <a:latin typeface="Arial Black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A48DD7-E05F-FF87-D2EC-B13A77A9CD78}"/>
              </a:ext>
            </a:extLst>
          </p:cNvPr>
          <p:cNvSpPr txBox="1"/>
          <p:nvPr/>
        </p:nvSpPr>
        <p:spPr>
          <a:xfrm>
            <a:off x="3131536" y="1356165"/>
            <a:ext cx="8840478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>
                <a:latin typeface="Calibri"/>
                <a:cs typeface="Calibri"/>
              </a:rPr>
              <a:t>Thermal Protection for Hypersonic Vehicles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3589B4-9889-194E-C89D-15D484A2F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7022" y="6471576"/>
            <a:ext cx="2743200" cy="365125"/>
          </a:xfrm>
        </p:spPr>
        <p:txBody>
          <a:bodyPr/>
          <a:lstStyle/>
          <a:p>
            <a:fld id="{C6C19187-0210-4CC7-AE51-7FFB2AB55339}" type="slidenum">
              <a:rPr lang="en-US" smtClean="0"/>
              <a:pPr/>
              <a:t>12</a:t>
            </a:fld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7A7CA5F-BAC3-8320-E510-8E978E27E189}"/>
              </a:ext>
            </a:extLst>
          </p:cNvPr>
          <p:cNvGrpSpPr/>
          <p:nvPr/>
        </p:nvGrpSpPr>
        <p:grpSpPr>
          <a:xfrm>
            <a:off x="-5244" y="3072662"/>
            <a:ext cx="2712389" cy="3785338"/>
            <a:chOff x="201363" y="1020631"/>
            <a:chExt cx="2712389" cy="378533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3788E8D-31ED-EA4F-44DB-1E564DD07781}"/>
                </a:ext>
              </a:extLst>
            </p:cNvPr>
            <p:cNvSpPr/>
            <p:nvPr/>
          </p:nvSpPr>
          <p:spPr>
            <a:xfrm>
              <a:off x="201363" y="1020631"/>
              <a:ext cx="2712389" cy="378533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4198F63-5289-66FD-0B0B-9FB7DED07239}"/>
                </a:ext>
              </a:extLst>
            </p:cNvPr>
            <p:cNvSpPr txBox="1"/>
            <p:nvPr/>
          </p:nvSpPr>
          <p:spPr>
            <a:xfrm rot="19489225">
              <a:off x="765762" y="2739282"/>
              <a:ext cx="14656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</a:rPr>
                <a:t>Image Here</a:t>
              </a:r>
            </a:p>
          </p:txBody>
        </p:sp>
      </p:grpSp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F6818E5B-279F-A790-2B1C-A910CE58AA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32" y="1510263"/>
            <a:ext cx="1631052" cy="1334260"/>
          </a:xfrm>
          <a:prstGeom prst="rect">
            <a:avLst/>
          </a:prstGeom>
        </p:spPr>
      </p:pic>
      <p:pic>
        <p:nvPicPr>
          <p:cNvPr id="19" name="Picture 19" descr="A picture containing person, indoor, suit, dressed&#10;&#10;Description automatically generated">
            <a:extLst>
              <a:ext uri="{FF2B5EF4-FFF2-40B4-BE49-F238E27FC236}">
                <a16:creationId xmlns:a16="http://schemas.microsoft.com/office/drawing/2014/main" id="{35A496A5-5846-A100-60AF-99F8F24A42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562" r="14562"/>
          <a:stretch/>
        </p:blipFill>
        <p:spPr>
          <a:xfrm>
            <a:off x="-5244" y="3081898"/>
            <a:ext cx="2718060" cy="378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3662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5944D48-80FA-EB67-0CFE-B96CFB7F6FA7}"/>
              </a:ext>
            </a:extLst>
          </p:cNvPr>
          <p:cNvSpPr/>
          <p:nvPr/>
        </p:nvSpPr>
        <p:spPr>
          <a:xfrm flipV="1">
            <a:off x="-9526" y="1283911"/>
            <a:ext cx="2731302" cy="1979893"/>
          </a:xfrm>
          <a:prstGeom prst="rect">
            <a:avLst/>
          </a:prstGeom>
          <a:solidFill>
            <a:srgbClr val="981E32">
              <a:alpha val="49000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D715E40-6FB2-D935-D1BA-32CF0F2F4F4F}"/>
              </a:ext>
            </a:extLst>
          </p:cNvPr>
          <p:cNvSpPr/>
          <p:nvPr/>
        </p:nvSpPr>
        <p:spPr>
          <a:xfrm>
            <a:off x="2721275" y="1283911"/>
            <a:ext cx="9480751" cy="5574089"/>
          </a:xfrm>
          <a:prstGeom prst="rect">
            <a:avLst/>
          </a:prstGeom>
          <a:solidFill>
            <a:srgbClr val="981E32">
              <a:alpha val="16000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E0C0B2-EFDF-EAC2-760B-11B7E2222A45}"/>
              </a:ext>
            </a:extLst>
          </p:cNvPr>
          <p:cNvSpPr txBox="1"/>
          <p:nvPr/>
        </p:nvSpPr>
        <p:spPr>
          <a:xfrm>
            <a:off x="-1859" y="337324"/>
            <a:ext cx="12195717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>
                <a:latin typeface="Arial Black"/>
                <a:cs typeface="Arial"/>
              </a:rPr>
              <a:t>UMSL Major Grant</a:t>
            </a:r>
            <a:endParaRPr lang="en-US" sz="4000">
              <a:latin typeface="Arial Black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3589B4-9889-194E-C89D-15D484A2F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7022" y="6471576"/>
            <a:ext cx="2743200" cy="365125"/>
          </a:xfrm>
        </p:spPr>
        <p:txBody>
          <a:bodyPr/>
          <a:lstStyle/>
          <a:p>
            <a:fld id="{C6C19187-0210-4CC7-AE51-7FFB2AB55339}" type="slidenum">
              <a:rPr lang="en-US" smtClean="0"/>
              <a:pPr/>
              <a:t>13</a:t>
            </a:fld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7A7CA5F-BAC3-8320-E510-8E978E27E189}"/>
              </a:ext>
            </a:extLst>
          </p:cNvPr>
          <p:cNvGrpSpPr/>
          <p:nvPr/>
        </p:nvGrpSpPr>
        <p:grpSpPr>
          <a:xfrm>
            <a:off x="-8878" y="3108173"/>
            <a:ext cx="2721275" cy="3785338"/>
            <a:chOff x="201363" y="1020631"/>
            <a:chExt cx="2712389" cy="378533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3788E8D-31ED-EA4F-44DB-1E564DD07781}"/>
                </a:ext>
              </a:extLst>
            </p:cNvPr>
            <p:cNvSpPr/>
            <p:nvPr/>
          </p:nvSpPr>
          <p:spPr>
            <a:xfrm>
              <a:off x="201363" y="1020631"/>
              <a:ext cx="2712389" cy="378533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4198F63-5289-66FD-0B0B-9FB7DED07239}"/>
                </a:ext>
              </a:extLst>
            </p:cNvPr>
            <p:cNvSpPr txBox="1"/>
            <p:nvPr/>
          </p:nvSpPr>
          <p:spPr>
            <a:xfrm rot="19489225">
              <a:off x="765762" y="2739282"/>
              <a:ext cx="14656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</a:rPr>
                <a:t>Image Here</a:t>
              </a:r>
            </a:p>
          </p:txBody>
        </p:sp>
      </p:grpSp>
      <p:pic>
        <p:nvPicPr>
          <p:cNvPr id="17" name="Picture 5" descr="Logo&#10;&#10;Description automatically generated">
            <a:extLst>
              <a:ext uri="{FF2B5EF4-FFF2-40B4-BE49-F238E27FC236}">
                <a16:creationId xmlns:a16="http://schemas.microsoft.com/office/drawing/2014/main" id="{48940FBD-FB12-ACB7-E6B5-05EE081242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136" y="1714545"/>
            <a:ext cx="1990725" cy="94297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891CA63-EF18-06D4-5C1F-9B4B8BB7EBD7}"/>
              </a:ext>
            </a:extLst>
          </p:cNvPr>
          <p:cNvSpPr txBox="1"/>
          <p:nvPr/>
        </p:nvSpPr>
        <p:spPr>
          <a:xfrm>
            <a:off x="3132840" y="1541088"/>
            <a:ext cx="8536589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>
                <a:latin typeface="Calibri"/>
                <a:cs typeface="Calibri"/>
              </a:rPr>
              <a:t>Bootheel Suicide Prevention Implementation Grant</a:t>
            </a:r>
            <a:endParaRPr lang="en-US" sz="20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40D1E4-A1D5-699C-599C-F9661EB7256A}"/>
              </a:ext>
            </a:extLst>
          </p:cNvPr>
          <p:cNvSpPr txBox="1"/>
          <p:nvPr/>
        </p:nvSpPr>
        <p:spPr>
          <a:xfrm>
            <a:off x="3132840" y="2321485"/>
            <a:ext cx="8802684" cy="45243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latin typeface="Calibri"/>
                <a:cs typeface="Calibri"/>
              </a:rPr>
              <a:t>PI:</a:t>
            </a:r>
            <a:r>
              <a:rPr lang="en-US" sz="2400" dirty="0">
                <a:latin typeface="Calibri"/>
                <a:cs typeface="Calibri"/>
              </a:rPr>
              <a:t> Katie Ellison</a:t>
            </a:r>
            <a:r>
              <a:rPr lang="en-US" sz="2400" i="1" dirty="0">
                <a:latin typeface="Calibri"/>
                <a:cs typeface="Calibri"/>
              </a:rPr>
              <a:t>, Missouri Institute of Mental Health</a:t>
            </a:r>
            <a:br>
              <a:rPr lang="en-US" sz="2400" i="1" dirty="0">
                <a:latin typeface="Calibri"/>
                <a:cs typeface="Calibri"/>
              </a:rPr>
            </a:br>
            <a:r>
              <a:rPr lang="en-US" sz="2400" b="1" dirty="0">
                <a:latin typeface="Calibri"/>
                <a:cs typeface="Calibri"/>
              </a:rPr>
              <a:t>Co-PI: </a:t>
            </a:r>
            <a:r>
              <a:rPr lang="en-US" sz="2400" dirty="0">
                <a:latin typeface="Calibri"/>
                <a:cs typeface="Calibri"/>
              </a:rPr>
              <a:t>Dr. Liz Sale</a:t>
            </a:r>
            <a:r>
              <a:rPr lang="en-US" sz="2400" i="1" dirty="0">
                <a:latin typeface="Calibri"/>
                <a:cs typeface="Calibri"/>
              </a:rPr>
              <a:t>, Missouri Institute of Mental Health</a:t>
            </a:r>
          </a:p>
          <a:p>
            <a:r>
              <a:rPr lang="en-US" sz="2400" b="1" dirty="0">
                <a:latin typeface="Calibri"/>
                <a:cs typeface="Calibri"/>
              </a:rPr>
              <a:t>$1.0M</a:t>
            </a:r>
            <a:endParaRPr lang="en-US" sz="2400" dirty="0">
              <a:ea typeface="+mn-lt"/>
              <a:cs typeface="+mn-lt"/>
            </a:endParaRPr>
          </a:p>
          <a:p>
            <a:r>
              <a:rPr lang="en-US" sz="2400" b="1" dirty="0">
                <a:latin typeface="Calibri"/>
                <a:cs typeface="Calibri"/>
              </a:rPr>
              <a:t>Sponsor:</a:t>
            </a:r>
            <a:r>
              <a:rPr lang="en-US" sz="2400" dirty="0">
                <a:latin typeface="Calibri"/>
                <a:cs typeface="Calibri"/>
              </a:rPr>
              <a:t> The Missouri Foundation for Health</a:t>
            </a:r>
            <a:endParaRPr lang="en-US" sz="2400" dirty="0">
              <a:ea typeface="+mn-lt"/>
              <a:cs typeface="+mn-lt"/>
            </a:endParaRPr>
          </a:p>
          <a:p>
            <a:endParaRPr lang="en-US" sz="2400" i="1" dirty="0">
              <a:latin typeface="Calibri"/>
              <a:cs typeface="Calibri"/>
            </a:endParaRPr>
          </a:p>
          <a:p>
            <a:r>
              <a:rPr lang="en-US" sz="2400" dirty="0">
                <a:latin typeface="Calibri"/>
                <a:cs typeface="Calibri"/>
              </a:rPr>
              <a:t>To address the problem of suicide in Southeast Missouri, this project will tackle the stigma toward mental health, and the barriers for seeking help.</a:t>
            </a:r>
          </a:p>
          <a:p>
            <a:endParaRPr lang="en-US" sz="2400" dirty="0">
              <a:latin typeface="Calibri"/>
              <a:cs typeface="Calibri"/>
            </a:endParaRPr>
          </a:p>
          <a:p>
            <a:r>
              <a:rPr lang="en-US" sz="2400" dirty="0">
                <a:latin typeface="Calibri"/>
                <a:cs typeface="Calibri"/>
              </a:rPr>
              <a:t>Project will engage employers and faith leaders in suicide prevention and lethal means reduction education and awareness-raising activities.</a:t>
            </a:r>
            <a:endParaRPr lang="en-US" sz="2400" i="1" dirty="0">
              <a:latin typeface="Calibri"/>
              <a:cs typeface="Calibri"/>
            </a:endParaRP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4A5E4A3D-C819-B2EE-32E2-EF88CADF5B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282" t="1554" r="33241" b="518"/>
          <a:stretch/>
        </p:blipFill>
        <p:spPr>
          <a:xfrm>
            <a:off x="-1859" y="3108173"/>
            <a:ext cx="2725561" cy="379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9731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B661707-2577-D19C-5990-2E7925A9707F}"/>
              </a:ext>
            </a:extLst>
          </p:cNvPr>
          <p:cNvSpPr/>
          <p:nvPr/>
        </p:nvSpPr>
        <p:spPr>
          <a:xfrm>
            <a:off x="2598287" y="1290429"/>
            <a:ext cx="9597338" cy="5567672"/>
          </a:xfrm>
          <a:prstGeom prst="rect">
            <a:avLst/>
          </a:prstGeom>
          <a:solidFill>
            <a:srgbClr val="0066CC">
              <a:alpha val="1210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4178C3F-5418-0B83-AFF7-26AC289C602C}"/>
              </a:ext>
            </a:extLst>
          </p:cNvPr>
          <p:cNvSpPr/>
          <p:nvPr/>
        </p:nvSpPr>
        <p:spPr>
          <a:xfrm>
            <a:off x="-4015" y="1297146"/>
            <a:ext cx="2724961" cy="2030386"/>
          </a:xfrm>
          <a:prstGeom prst="rect">
            <a:avLst/>
          </a:prstGeom>
          <a:solidFill>
            <a:srgbClr val="B0D0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E0C0B2-EFDF-EAC2-760B-11B7E2222A45}"/>
              </a:ext>
            </a:extLst>
          </p:cNvPr>
          <p:cNvSpPr txBox="1"/>
          <p:nvPr/>
        </p:nvSpPr>
        <p:spPr>
          <a:xfrm>
            <a:off x="-1859" y="337324"/>
            <a:ext cx="12195717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>
                <a:latin typeface="Arial Black"/>
                <a:cs typeface="Arial"/>
              </a:rPr>
              <a:t>UMKC Major Grant</a:t>
            </a:r>
            <a:endParaRPr lang="en-US" sz="4000">
              <a:latin typeface="Arial Black"/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72AC577-FC19-F751-1724-1F06E9786D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25" y="1323081"/>
            <a:ext cx="2744924" cy="1530844"/>
          </a:xfrm>
          <a:prstGeom prst="rect">
            <a:avLst/>
          </a:prstGeom>
        </p:spPr>
      </p:pic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94DD09F1-3DF3-A7E6-E47E-1FE6F4BD6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7022" y="6471576"/>
            <a:ext cx="2743200" cy="365125"/>
          </a:xfrm>
        </p:spPr>
        <p:txBody>
          <a:bodyPr/>
          <a:lstStyle/>
          <a:p>
            <a:fld id="{C6C19187-0210-4CC7-AE51-7FFB2AB55339}" type="slidenum">
              <a:rPr lang="en-US" smtClean="0"/>
              <a:pPr/>
              <a:t>14</a:t>
            </a:fld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E0B710C-00C6-E1B3-F659-6EB0E95E35B6}"/>
              </a:ext>
            </a:extLst>
          </p:cNvPr>
          <p:cNvGrpSpPr/>
          <p:nvPr/>
        </p:nvGrpSpPr>
        <p:grpSpPr>
          <a:xfrm>
            <a:off x="-4015" y="3072662"/>
            <a:ext cx="2712389" cy="3785338"/>
            <a:chOff x="201363" y="1020631"/>
            <a:chExt cx="2712389" cy="378533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BA4B210-311E-C469-C194-A39EDA48785B}"/>
                </a:ext>
              </a:extLst>
            </p:cNvPr>
            <p:cNvSpPr/>
            <p:nvPr/>
          </p:nvSpPr>
          <p:spPr>
            <a:xfrm>
              <a:off x="201363" y="1020631"/>
              <a:ext cx="2712389" cy="378533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6A16FEF-3AAC-D5B2-BA7A-658EDF95EA9F}"/>
                </a:ext>
              </a:extLst>
            </p:cNvPr>
            <p:cNvSpPr txBox="1"/>
            <p:nvPr/>
          </p:nvSpPr>
          <p:spPr>
            <a:xfrm rot="19489225">
              <a:off x="765762" y="2739282"/>
              <a:ext cx="14656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</a:rPr>
                <a:t>Image Here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8FE7225-514E-2D66-32EF-08568F2C687F}"/>
              </a:ext>
            </a:extLst>
          </p:cNvPr>
          <p:cNvSpPr txBox="1"/>
          <p:nvPr/>
        </p:nvSpPr>
        <p:spPr>
          <a:xfrm>
            <a:off x="3124000" y="2407014"/>
            <a:ext cx="8604762" cy="32624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latin typeface="Calibri"/>
                <a:cs typeface="Calibri"/>
              </a:rPr>
              <a:t>PI:</a:t>
            </a:r>
            <a:r>
              <a:rPr lang="en-US" sz="2400" dirty="0">
                <a:latin typeface="Calibri"/>
                <a:cs typeface="Calibri"/>
              </a:rPr>
              <a:t> Dr. Stephane </a:t>
            </a:r>
            <a:r>
              <a:rPr lang="en-US" sz="2400" dirty="0" err="1">
                <a:latin typeface="Calibri"/>
                <a:cs typeface="Calibri"/>
              </a:rPr>
              <a:t>Dissel</a:t>
            </a:r>
            <a:r>
              <a:rPr lang="en-US" sz="2400" dirty="0">
                <a:latin typeface="Calibri"/>
                <a:cs typeface="Calibri"/>
              </a:rPr>
              <a:t>, Assistant Professor, </a:t>
            </a:r>
            <a:r>
              <a:rPr lang="en-US" sz="2400" i="1" dirty="0">
                <a:latin typeface="Calibri"/>
                <a:cs typeface="Calibri"/>
              </a:rPr>
              <a:t>Science and Engineering</a:t>
            </a:r>
            <a:endParaRPr lang="en-US" sz="2400" dirty="0">
              <a:ea typeface="+mn-lt"/>
              <a:cs typeface="+mn-lt"/>
            </a:endParaRPr>
          </a:p>
          <a:p>
            <a:r>
              <a:rPr lang="en-US" sz="2400" b="1" dirty="0">
                <a:latin typeface="Calibri"/>
                <a:cs typeface="Calibri"/>
              </a:rPr>
              <a:t>$2.0M</a:t>
            </a:r>
            <a:endParaRPr lang="en-US" sz="2400" dirty="0"/>
          </a:p>
          <a:p>
            <a:r>
              <a:rPr lang="en-US" sz="2400" b="1" dirty="0">
                <a:latin typeface="Calibri"/>
                <a:cs typeface="Calibri"/>
              </a:rPr>
              <a:t>Sponsor:</a:t>
            </a:r>
            <a:r>
              <a:rPr lang="en-US" sz="2400" dirty="0">
                <a:latin typeface="Calibri"/>
                <a:cs typeface="Calibri"/>
              </a:rPr>
              <a:t> NIH: Institute of Neurological Disorder</a:t>
            </a:r>
            <a:endParaRPr lang="en-US" sz="2400" dirty="0">
              <a:ea typeface="+mn-lt"/>
              <a:cs typeface="+mn-lt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r>
              <a:rPr lang="en-US" sz="2200" dirty="0">
                <a:latin typeface="Calibri"/>
                <a:ea typeface="+mn-lt"/>
                <a:cs typeface="Calibri"/>
              </a:rPr>
              <a:t>Animals (including humans) can decide to sleep or to skip sleeping entirely if their environment or other needs demand it. </a:t>
            </a:r>
          </a:p>
          <a:p>
            <a:endParaRPr lang="en-US" sz="2200" dirty="0">
              <a:latin typeface="Calibri"/>
              <a:ea typeface="+mn-lt"/>
              <a:cs typeface="Calibri"/>
            </a:endParaRPr>
          </a:p>
          <a:p>
            <a:r>
              <a:rPr lang="en-US" sz="2200" dirty="0">
                <a:latin typeface="Calibri"/>
                <a:ea typeface="+mn-lt"/>
                <a:cs typeface="Calibri"/>
              </a:rPr>
              <a:t>This research will improve our understanding of how the brain makes key behavioral decisions that regulate sleep and feeding and the interactions.</a:t>
            </a: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6F3DF9A-A383-F69B-834C-C460D9916503}"/>
              </a:ext>
            </a:extLst>
          </p:cNvPr>
          <p:cNvSpPr txBox="1"/>
          <p:nvPr/>
        </p:nvSpPr>
        <p:spPr>
          <a:xfrm>
            <a:off x="3125673" y="1369365"/>
            <a:ext cx="8917589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>
                <a:latin typeface="Calibri"/>
                <a:cs typeface="Calibri"/>
              </a:rPr>
              <a:t>Investigation of a newly identified group of neurons regulating sleep and feeding behaviors</a:t>
            </a:r>
            <a:endParaRPr lang="en-US" sz="2000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BF3A45F1-AD53-1B2D-606B-01A0C8485B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017" t="11427" r="44483" b="1560"/>
          <a:stretch/>
        </p:blipFill>
        <p:spPr>
          <a:xfrm>
            <a:off x="-4015" y="3072662"/>
            <a:ext cx="2711458" cy="3776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0776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2CFB8A1E-8360-89C7-837A-0EDAACBA8D41}"/>
              </a:ext>
            </a:extLst>
          </p:cNvPr>
          <p:cNvSpPr/>
          <p:nvPr/>
        </p:nvSpPr>
        <p:spPr>
          <a:xfrm>
            <a:off x="2509667" y="1285731"/>
            <a:ext cx="9682333" cy="561821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98B55C-BF2B-D449-69D8-512B3063F953}"/>
              </a:ext>
            </a:extLst>
          </p:cNvPr>
          <p:cNvSpPr txBox="1"/>
          <p:nvPr/>
        </p:nvSpPr>
        <p:spPr>
          <a:xfrm>
            <a:off x="3114707" y="2532523"/>
            <a:ext cx="8604762" cy="36317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latin typeface="Calibri"/>
                <a:cs typeface="Calibri"/>
              </a:rPr>
              <a:t>PI:</a:t>
            </a:r>
            <a:r>
              <a:rPr lang="en-US" sz="2400" dirty="0">
                <a:latin typeface="Calibri"/>
                <a:cs typeface="Calibri"/>
              </a:rPr>
              <a:t> Dr. Jessica Rodrigues, Assistant Professor of Special Education, </a:t>
            </a:r>
            <a:r>
              <a:rPr lang="en-US" sz="2400" i="1" dirty="0">
                <a:latin typeface="Calibri"/>
                <a:cs typeface="Calibri"/>
              </a:rPr>
              <a:t>College of Education and Human Development</a:t>
            </a:r>
            <a:endParaRPr lang="en-US" sz="2400" dirty="0">
              <a:ea typeface="+mn-lt"/>
              <a:cs typeface="+mn-lt"/>
            </a:endParaRPr>
          </a:p>
          <a:p>
            <a:r>
              <a:rPr lang="en-US" sz="2400" b="1" dirty="0">
                <a:latin typeface="Calibri"/>
                <a:cs typeface="Calibri"/>
              </a:rPr>
              <a:t>$1.4M</a:t>
            </a:r>
            <a:endParaRPr lang="en-US" sz="2400" dirty="0"/>
          </a:p>
          <a:p>
            <a:r>
              <a:rPr lang="en-US" sz="2400" b="1" dirty="0">
                <a:latin typeface="Calibri"/>
                <a:cs typeface="Calibri"/>
              </a:rPr>
              <a:t>Sponsor:</a:t>
            </a:r>
            <a:r>
              <a:rPr lang="en-US" sz="2400" dirty="0">
                <a:latin typeface="Calibri"/>
                <a:cs typeface="Calibri"/>
              </a:rPr>
              <a:t> National Science Foundation</a:t>
            </a:r>
            <a:endParaRPr lang="en-US" sz="2400" dirty="0">
              <a:ea typeface="+mn-lt"/>
              <a:cs typeface="+mn-lt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r>
              <a:rPr lang="en-US" sz="2200" dirty="0">
                <a:latin typeface="Calibri"/>
                <a:ea typeface="+mn-lt"/>
                <a:cs typeface="Calibri"/>
              </a:rPr>
              <a:t>This project will develop, assess and refine innovative concepts for improving mathematics education. </a:t>
            </a:r>
          </a:p>
          <a:p>
            <a:endParaRPr lang="en-US" sz="2200" dirty="0">
              <a:latin typeface="Calibri"/>
              <a:ea typeface="+mn-lt"/>
              <a:cs typeface="Calibri"/>
            </a:endParaRPr>
          </a:p>
          <a:p>
            <a:r>
              <a:rPr lang="en-US" sz="2200" dirty="0">
                <a:latin typeface="Calibri"/>
                <a:ea typeface="+mn-lt"/>
                <a:cs typeface="Calibri"/>
              </a:rPr>
              <a:t>The project involves collaboration with the university disability center to provide STEM research opportunities to students with disabilities.</a:t>
            </a: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E0C0B2-EFDF-EAC2-760B-11B7E2222A45}"/>
              </a:ext>
            </a:extLst>
          </p:cNvPr>
          <p:cNvSpPr txBox="1"/>
          <p:nvPr/>
        </p:nvSpPr>
        <p:spPr>
          <a:xfrm>
            <a:off x="-1859" y="337324"/>
            <a:ext cx="12195717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>
                <a:latin typeface="Arial Black"/>
                <a:cs typeface="Arial"/>
              </a:rPr>
              <a:t>MU Major Grant</a:t>
            </a:r>
            <a:endParaRPr lang="en-US" sz="4000">
              <a:latin typeface="Arial Black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A48DD7-E05F-FF87-D2EC-B13A77A9CD78}"/>
              </a:ext>
            </a:extLst>
          </p:cNvPr>
          <p:cNvSpPr txBox="1"/>
          <p:nvPr/>
        </p:nvSpPr>
        <p:spPr>
          <a:xfrm>
            <a:off x="3116381" y="1332194"/>
            <a:ext cx="8634360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latin typeface="Calibri"/>
                <a:cs typeface="Calibri"/>
              </a:rPr>
              <a:t>CAREER: Knowledge Exchange for Supporting Youth with or at Risk for Mathematics Difficulty</a:t>
            </a:r>
            <a:endParaRPr lang="en-US" sz="20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301312F-7F9B-8C41-0B77-8F525E2FB47B}"/>
              </a:ext>
            </a:extLst>
          </p:cNvPr>
          <p:cNvSpPr/>
          <p:nvPr/>
        </p:nvSpPr>
        <p:spPr>
          <a:xfrm>
            <a:off x="-5244" y="1283173"/>
            <a:ext cx="2714062" cy="2093544"/>
          </a:xfrm>
          <a:prstGeom prst="rect">
            <a:avLst/>
          </a:prstGeom>
          <a:solidFill>
            <a:schemeClr val="accent4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E2E95CC4-AE39-236C-2D6A-39526FCB31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60" y="1138656"/>
            <a:ext cx="1830127" cy="2089813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3589B4-9889-194E-C89D-15D484A2F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7022" y="6471576"/>
            <a:ext cx="2743200" cy="365125"/>
          </a:xfrm>
        </p:spPr>
        <p:txBody>
          <a:bodyPr/>
          <a:lstStyle/>
          <a:p>
            <a:fld id="{C6C19187-0210-4CC7-AE51-7FFB2AB55339}" type="slidenum">
              <a:rPr lang="en-US" smtClean="0"/>
              <a:pPr/>
              <a:t>15</a:t>
            </a:fld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7A7CA5F-BAC3-8320-E510-8E978E27E189}"/>
              </a:ext>
            </a:extLst>
          </p:cNvPr>
          <p:cNvGrpSpPr/>
          <p:nvPr/>
        </p:nvGrpSpPr>
        <p:grpSpPr>
          <a:xfrm>
            <a:off x="-5244" y="3072662"/>
            <a:ext cx="2712389" cy="3785338"/>
            <a:chOff x="201363" y="1020631"/>
            <a:chExt cx="2712389" cy="378533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3788E8D-31ED-EA4F-44DB-1E564DD07781}"/>
                </a:ext>
              </a:extLst>
            </p:cNvPr>
            <p:cNvSpPr/>
            <p:nvPr/>
          </p:nvSpPr>
          <p:spPr>
            <a:xfrm>
              <a:off x="201363" y="1020631"/>
              <a:ext cx="2712389" cy="378533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4198F63-5289-66FD-0B0B-9FB7DED07239}"/>
                </a:ext>
              </a:extLst>
            </p:cNvPr>
            <p:cNvSpPr txBox="1"/>
            <p:nvPr/>
          </p:nvSpPr>
          <p:spPr>
            <a:xfrm rot="19489225">
              <a:off x="765762" y="2739282"/>
              <a:ext cx="14656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</a:rPr>
                <a:t>Image Here</a:t>
              </a:r>
            </a:p>
          </p:txBody>
        </p:sp>
      </p:grpSp>
      <p:pic>
        <p:nvPicPr>
          <p:cNvPr id="9" name="Picture 9">
            <a:extLst>
              <a:ext uri="{FF2B5EF4-FFF2-40B4-BE49-F238E27FC236}">
                <a16:creationId xmlns:a16="http://schemas.microsoft.com/office/drawing/2014/main" id="{CADF7DDD-AFD5-CDB8-7A6C-4E9A739C86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10" t="62" r="12382" b="-6897"/>
          <a:stretch/>
        </p:blipFill>
        <p:spPr>
          <a:xfrm>
            <a:off x="0" y="3072662"/>
            <a:ext cx="2722755" cy="4086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7861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5A971AA4-C2A6-3F1A-CD41-E44C36C976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610" y="1471821"/>
            <a:ext cx="10626780" cy="265957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3F8F4E1-F9DE-55BF-DED0-D51E5F173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8F888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8F8883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026" name="Picture 2" descr="CNN - Wikipedia">
            <a:extLst>
              <a:ext uri="{FF2B5EF4-FFF2-40B4-BE49-F238E27FC236}">
                <a16:creationId xmlns:a16="http://schemas.microsoft.com/office/drawing/2014/main" id="{ADC2090C-8E65-35D9-F01D-2D429F794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3333" y="3076417"/>
            <a:ext cx="1942359" cy="903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4EDBC57F-AB6A-D864-4302-B909CD4A97CB}"/>
              </a:ext>
            </a:extLst>
          </p:cNvPr>
          <p:cNvSpPr txBox="1">
            <a:spLocks/>
          </p:cNvSpPr>
          <p:nvPr/>
        </p:nvSpPr>
        <p:spPr>
          <a:xfrm>
            <a:off x="94593" y="130435"/>
            <a:ext cx="11935613" cy="784383"/>
          </a:xfrm>
          <a:prstGeom prst="rect">
            <a:avLst/>
          </a:prstGeom>
        </p:spPr>
        <p:txBody>
          <a:bodyPr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Unique Opportunity for Mizzou to Save Lives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1045946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A13131F-F5B2-52FF-D35F-80B92242FD83}"/>
              </a:ext>
            </a:extLst>
          </p:cNvPr>
          <p:cNvSpPr txBox="1">
            <a:spLocks/>
          </p:cNvSpPr>
          <p:nvPr/>
        </p:nvSpPr>
        <p:spPr>
          <a:xfrm>
            <a:off x="838200" y="188239"/>
            <a:ext cx="10515600" cy="94232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MU Nuclear Research Reactor</a:t>
            </a:r>
          </a:p>
        </p:txBody>
      </p:sp>
      <p:pic>
        <p:nvPicPr>
          <p:cNvPr id="1026" name="Picture 2" descr="Radiopharmaceuticals Emerging as New Cancer Therapy - NCI">
            <a:extLst>
              <a:ext uri="{FF2B5EF4-FFF2-40B4-BE49-F238E27FC236}">
                <a16:creationId xmlns:a16="http://schemas.microsoft.com/office/drawing/2014/main" id="{43A5841A-2566-6A23-38E2-DB0C04B159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19" b="7619"/>
          <a:stretch/>
        </p:blipFill>
        <p:spPr bwMode="auto">
          <a:xfrm>
            <a:off x="1910442" y="1035620"/>
            <a:ext cx="8662215" cy="5506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7ECD4C7-482C-1C48-A079-A4EFA14E9C40}"/>
              </a:ext>
            </a:extLst>
          </p:cNvPr>
          <p:cNvSpPr/>
          <p:nvPr/>
        </p:nvSpPr>
        <p:spPr>
          <a:xfrm>
            <a:off x="7478485" y="859971"/>
            <a:ext cx="3385458" cy="588917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64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89158DB-C80F-D3C5-7FAF-EF6A21B51BE0}"/>
              </a:ext>
            </a:extLst>
          </p:cNvPr>
          <p:cNvSpPr txBox="1"/>
          <p:nvPr/>
        </p:nvSpPr>
        <p:spPr>
          <a:xfrm>
            <a:off x="551595" y="4135238"/>
            <a:ext cx="5705929" cy="1938992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1C1D1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Meeting report from the Prostate Cancer Foundation PSMA </a:t>
            </a: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srgbClr val="1C1D1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theranostics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1C1D1E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state of the science meeting 2020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5274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  <a:hlinkClick r:id="rId3"/>
              </a:rPr>
              <a:t>Andrea K. Miyahira PhD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8B8B8B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C74DDD-E53B-F874-D126-40310073521B}"/>
              </a:ext>
            </a:extLst>
          </p:cNvPr>
          <p:cNvSpPr txBox="1">
            <a:spLocks/>
          </p:cNvSpPr>
          <p:nvPr/>
        </p:nvSpPr>
        <p:spPr>
          <a:xfrm>
            <a:off x="391886" y="188239"/>
            <a:ext cx="6019800" cy="94232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Efficacy of Targeted Radiopharmaceuticals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984D72-D584-F058-3AB8-7708E78ED09D}"/>
              </a:ext>
            </a:extLst>
          </p:cNvPr>
          <p:cNvSpPr txBox="1"/>
          <p:nvPr/>
        </p:nvSpPr>
        <p:spPr>
          <a:xfrm>
            <a:off x="551595" y="1625582"/>
            <a:ext cx="60960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>
                <a:solidFill>
                  <a:srgbClr val="040C2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2800" b="0" i="0">
                <a:solidFill>
                  <a:srgbClr val="040C2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rostate-</a:t>
            </a:r>
            <a:r>
              <a:rPr lang="en-US" sz="2800" b="1" i="0">
                <a:solidFill>
                  <a:srgbClr val="040C2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2800" b="0" i="0">
                <a:solidFill>
                  <a:srgbClr val="040C2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pecific </a:t>
            </a:r>
            <a:r>
              <a:rPr lang="en-US" sz="2800" b="1" i="0">
                <a:solidFill>
                  <a:srgbClr val="040C2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2800" b="0" i="0">
                <a:solidFill>
                  <a:srgbClr val="040C2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embrane </a:t>
            </a:r>
            <a:r>
              <a:rPr lang="en-US" sz="2800" b="1" i="0">
                <a:solidFill>
                  <a:srgbClr val="040C2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2800" b="0" i="0">
                <a:solidFill>
                  <a:srgbClr val="040C2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ntigen </a:t>
            </a:r>
            <a:r>
              <a:rPr lang="en-US" sz="2800" b="1" i="0">
                <a:solidFill>
                  <a:srgbClr val="040C2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2800" b="0" i="0">
                <a:solidFill>
                  <a:srgbClr val="040C2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ositron </a:t>
            </a:r>
            <a:r>
              <a:rPr lang="en-US" sz="2800" b="1" i="0">
                <a:solidFill>
                  <a:srgbClr val="040C2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2800" b="0" i="0">
                <a:solidFill>
                  <a:srgbClr val="040C2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mission </a:t>
            </a:r>
            <a:r>
              <a:rPr lang="en-US" sz="2800" b="1" i="0">
                <a:solidFill>
                  <a:srgbClr val="040C2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800" b="0" i="0">
                <a:solidFill>
                  <a:srgbClr val="040C2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omography</a:t>
            </a:r>
            <a:r>
              <a:rPr lang="en-US" sz="2800" b="0" i="0">
                <a:solidFill>
                  <a:srgbClr val="202124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(PSMA PET) scan is an imaging test used to detect prostate cancer throughout the body</a:t>
            </a:r>
            <a:endParaRPr lang="en-US" sz="2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 descr="A picture containing text, covered&#10;&#10;Description automatically generated">
            <a:extLst>
              <a:ext uri="{FF2B5EF4-FFF2-40B4-BE49-F238E27FC236}">
                <a16:creationId xmlns:a16="http://schemas.microsoft.com/office/drawing/2014/main" id="{B480C72C-29B8-9427-D52E-88F75D5B7D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12" t="50236" r="11003"/>
          <a:stretch/>
        </p:blipFill>
        <p:spPr>
          <a:xfrm>
            <a:off x="6981475" y="0"/>
            <a:ext cx="2728582" cy="60742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4348154-1568-B2AC-2711-222C11B93AB2}"/>
              </a:ext>
            </a:extLst>
          </p:cNvPr>
          <p:cNvSpPr txBox="1"/>
          <p:nvPr/>
        </p:nvSpPr>
        <p:spPr>
          <a:xfrm>
            <a:off x="6980682" y="6027003"/>
            <a:ext cx="250168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i="0" dirty="0">
                <a:solidFill>
                  <a:srgbClr val="0432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PSMA levels before treatment</a:t>
            </a:r>
            <a:endParaRPr lang="en-US" sz="2400" b="1" dirty="0">
              <a:solidFill>
                <a:srgbClr val="0432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FEEAAF-BAEA-EEE9-BE17-A68F32AC326F}"/>
              </a:ext>
            </a:extLst>
          </p:cNvPr>
          <p:cNvSpPr txBox="1"/>
          <p:nvPr/>
        </p:nvSpPr>
        <p:spPr>
          <a:xfrm>
            <a:off x="9841758" y="6027279"/>
            <a:ext cx="234944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i="0" dirty="0">
                <a:solidFill>
                  <a:srgbClr val="0432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PSMA levels after treatment</a:t>
            </a:r>
            <a:endParaRPr lang="en-US" sz="2400" b="1" dirty="0">
              <a:solidFill>
                <a:srgbClr val="0432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 descr="A picture containing text, covered&#10;&#10;Description automatically generated">
            <a:extLst>
              <a:ext uri="{FF2B5EF4-FFF2-40B4-BE49-F238E27FC236}">
                <a16:creationId xmlns:a16="http://schemas.microsoft.com/office/drawing/2014/main" id="{7452DD2B-36D4-6BD2-11D4-4FD6C22C3C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93" t="50236" r="258"/>
          <a:stretch/>
        </p:blipFill>
        <p:spPr>
          <a:xfrm>
            <a:off x="9861498" y="13579"/>
            <a:ext cx="2330501" cy="6074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109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360509-ED38-DAEE-9267-509E88F842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7" t="15933" r="9804" b="23621"/>
          <a:stretch/>
        </p:blipFill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0C586-0EF0-8937-3679-42E0EC152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16836B-BCFF-8A82-791A-0ABDC9FB30D7}"/>
              </a:ext>
            </a:extLst>
          </p:cNvPr>
          <p:cNvSpPr txBox="1"/>
          <p:nvPr/>
        </p:nvSpPr>
        <p:spPr>
          <a:xfrm>
            <a:off x="4840475" y="136525"/>
            <a:ext cx="292362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November, 2022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solidFill>
                  <a:srgbClr val="FFFFFF"/>
                </a:solidFill>
                <a:latin typeface="Arial" panose="020B0604020202020204"/>
              </a:rPr>
              <a:t>Columbia, MO</a:t>
            </a:r>
          </a:p>
        </p:txBody>
      </p:sp>
    </p:spTree>
    <p:extLst>
      <p:ext uri="{BB962C8B-B14F-4D97-AF65-F5344CB8AC3E}">
        <p14:creationId xmlns:p14="http://schemas.microsoft.com/office/powerpoint/2010/main" val="26159189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7FE09-1271-94F3-1339-F8CF3A9D5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 Black"/>
              </a:rPr>
              <a:t>S&amp;T Money Magazine Ranking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979A2B-5EB8-2DF9-C3CB-1BE223C81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5411" y="947424"/>
            <a:ext cx="10506308" cy="131640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>
                <a:cs typeface="Calibri"/>
              </a:rPr>
              <a:t>Missouri S&amp;T is ranked </a:t>
            </a:r>
            <a:r>
              <a:rPr lang="en-US" b="1">
                <a:cs typeface="Calibri"/>
              </a:rPr>
              <a:t>5</a:t>
            </a:r>
            <a:r>
              <a:rPr lang="en-US" b="1" baseline="30000">
                <a:cs typeface="Calibri"/>
              </a:rPr>
              <a:t>th</a:t>
            </a:r>
            <a:r>
              <a:rPr lang="en-US" b="1">
                <a:cs typeface="Calibri"/>
              </a:rPr>
              <a:t> in the nation</a:t>
            </a:r>
            <a:r>
              <a:rPr lang="en-US">
                <a:cs typeface="Calibri"/>
              </a:rPr>
              <a:t> and </a:t>
            </a:r>
            <a:r>
              <a:rPr lang="en-US" b="1">
                <a:cs typeface="Calibri"/>
              </a:rPr>
              <a:t>1</a:t>
            </a:r>
            <a:r>
              <a:rPr lang="en-US" b="1" baseline="30000">
                <a:cs typeface="Calibri"/>
              </a:rPr>
              <a:t>st</a:t>
            </a:r>
            <a:r>
              <a:rPr lang="en-US" b="1">
                <a:cs typeface="Calibri"/>
              </a:rPr>
              <a:t> in Missouri </a:t>
            </a:r>
            <a:r>
              <a:rPr lang="en-US">
                <a:cs typeface="Calibri"/>
              </a:rPr>
              <a:t>according to Money Magazine’s “Best Colleges for Engineering Majors”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AEAE52-7A8A-7A25-4EE1-D9DCA365C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C19187-0210-4CC7-AE51-7FFB2AB553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The Formula SAE Design Team is one of 19 student design teams at Missouri S&amp;T. Here, the team gives the formula-style racer an inspection during a pit stop.">
            <a:extLst>
              <a:ext uri="{FF2B5EF4-FFF2-40B4-BE49-F238E27FC236}">
                <a16:creationId xmlns:a16="http://schemas.microsoft.com/office/drawing/2014/main" id="{8091D2C7-096C-8F90-C777-0625127495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9" r="18134"/>
          <a:stretch/>
        </p:blipFill>
        <p:spPr bwMode="auto">
          <a:xfrm>
            <a:off x="310474" y="2073492"/>
            <a:ext cx="519672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Best Colleges for Engineering Majors in America of 2022 by Money">
            <a:extLst>
              <a:ext uri="{FF2B5EF4-FFF2-40B4-BE49-F238E27FC236}">
                <a16:creationId xmlns:a16="http://schemas.microsoft.com/office/drawing/2014/main" id="{12582962-991A-19A3-2F72-67E1BB70AB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88722"/>
            <a:ext cx="2242457" cy="1769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378F708F-5E7E-CE42-2451-C7C8D06C5B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230060"/>
              </p:ext>
            </p:extLst>
          </p:nvPr>
        </p:nvGraphicFramePr>
        <p:xfrm>
          <a:off x="5629275" y="2073492"/>
          <a:ext cx="6334125" cy="4267200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683477">
                  <a:extLst>
                    <a:ext uri="{9D8B030D-6E8A-4147-A177-3AD203B41FA5}">
                      <a16:colId xmlns:a16="http://schemas.microsoft.com/office/drawing/2014/main" val="2887662617"/>
                    </a:ext>
                  </a:extLst>
                </a:gridCol>
                <a:gridCol w="5650648">
                  <a:extLst>
                    <a:ext uri="{9D8B030D-6E8A-4147-A177-3AD203B41FA5}">
                      <a16:colId xmlns:a16="http://schemas.microsoft.com/office/drawing/2014/main" val="14840316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200"/>
                        <a:t>#1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/>
                        <a:t>Georgia Institute of Technology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23448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200"/>
                        <a:t>#2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/>
                        <a:t>Massachusetts Institute of Technology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37411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200"/>
                        <a:t>#3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/>
                        <a:t>Colorado School of Mines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6501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200"/>
                        <a:t>#4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/>
                        <a:t>Purdue University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41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200" b="1">
                          <a:solidFill>
                            <a:schemeClr val="bg1"/>
                          </a:solidFill>
                        </a:rPr>
                        <a:t>#5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>
                          <a:solidFill>
                            <a:schemeClr val="bg1"/>
                          </a:solidFill>
                        </a:rPr>
                        <a:t>Missouri University of Science and Technology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50197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200"/>
                        <a:t>#6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/>
                        <a:t>Texas A&amp;M University-College Station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0998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200"/>
                        <a:t>#7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/>
                        <a:t>Princeton University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94601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200"/>
                        <a:t>#8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/>
                        <a:t>Worcester Polytechnic Institute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12016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200"/>
                        <a:t>#9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/>
                        <a:t>University of Illinois at Urbana-Champaign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73519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200"/>
                        <a:t>#10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/>
                        <a:t>New Jersey Institute of Technology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03675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66249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3F8F4E1-F9DE-55BF-DED0-D51E5F173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8F888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8F8883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EDBC57F-AB6A-D864-4302-B909CD4A97CB}"/>
              </a:ext>
            </a:extLst>
          </p:cNvPr>
          <p:cNvSpPr txBox="1">
            <a:spLocks/>
          </p:cNvSpPr>
          <p:nvPr/>
        </p:nvSpPr>
        <p:spPr>
          <a:xfrm>
            <a:off x="94593" y="130435"/>
            <a:ext cx="11935613" cy="78438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Current Reactor is 56 Years Old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7A7DC31A-29B8-E053-4A3D-A2E489AFEF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95"/>
          <a:stretch/>
        </p:blipFill>
        <p:spPr>
          <a:xfrm>
            <a:off x="247531" y="3131336"/>
            <a:ext cx="11696938" cy="3183348"/>
          </a:xfrm>
          <a:prstGeom prst="rect">
            <a:avLst/>
          </a:prstGeom>
        </p:spPr>
      </p:pic>
      <p:pic>
        <p:nvPicPr>
          <p:cNvPr id="2050" name="Picture 2" descr="Image">
            <a:extLst>
              <a:ext uri="{FF2B5EF4-FFF2-40B4-BE49-F238E27FC236}">
                <a16:creationId xmlns:a16="http://schemas.microsoft.com/office/drawing/2014/main" id="{5F3A601B-1B43-B0C5-1149-015214DADF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46" b="28863"/>
          <a:stretch/>
        </p:blipFill>
        <p:spPr bwMode="auto">
          <a:xfrm>
            <a:off x="3556000" y="1094717"/>
            <a:ext cx="5080000" cy="2036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94823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0012278-236C-E7A7-1DB9-247EAD15B5BF}"/>
              </a:ext>
            </a:extLst>
          </p:cNvPr>
          <p:cNvSpPr/>
          <p:nvPr/>
        </p:nvSpPr>
        <p:spPr>
          <a:xfrm>
            <a:off x="0" y="835267"/>
            <a:ext cx="4860604" cy="601817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8A39E95-C0E4-4D1F-BD68-F4543D215BCA}"/>
              </a:ext>
            </a:extLst>
          </p:cNvPr>
          <p:cNvSpPr txBox="1">
            <a:spLocks/>
          </p:cNvSpPr>
          <p:nvPr/>
        </p:nvSpPr>
        <p:spPr>
          <a:xfrm>
            <a:off x="165541" y="895875"/>
            <a:ext cx="4472633" cy="5590436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</a:rPr>
              <a:t>New Breakthroughs Possible in Targeted Radiotherapy: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cs typeface="Calibri"/>
              </a:rPr>
              <a:t>Gold-198 (Prostate Cancer)</a:t>
            </a:r>
            <a:endParaRPr 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/>
              <a:cs typeface="Calibr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cs typeface="Calibri"/>
              </a:rPr>
              <a:t>Terbium-161 (Ovarian Cancer)</a:t>
            </a:r>
            <a:endParaRPr 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/>
              <a:cs typeface="Calibr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cs typeface="Times New Roman"/>
              </a:rPr>
              <a:t>Rhenium-188 (Melanoma)</a:t>
            </a:r>
            <a:endParaRPr 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/>
              <a:cs typeface="Times New Roman" pitchFamily="18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cs typeface="Times New Roman"/>
              </a:rPr>
              <a:t>Rhenium-186 (Pancreatic &amp; Breast Cancer)</a:t>
            </a:r>
            <a:endParaRPr 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/>
              <a:cs typeface="Times New Roman" pitchFamily="18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cs typeface="Times New Roman"/>
              </a:rPr>
              <a:t>Arsenic-77 (Prostate Cancer)</a:t>
            </a:r>
            <a:endParaRPr 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/>
              <a:cs typeface="Times New Roman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cs typeface="Times New Roman"/>
              </a:rPr>
              <a:t>Targeted Alpha Imaging &amp; Therapy</a:t>
            </a:r>
            <a:endParaRPr 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/>
              <a:cs typeface="Times New Roman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A13131F-F5B2-52FF-D35F-80B92242FD83}"/>
              </a:ext>
            </a:extLst>
          </p:cNvPr>
          <p:cNvSpPr txBox="1">
            <a:spLocks/>
          </p:cNvSpPr>
          <p:nvPr/>
        </p:nvSpPr>
        <p:spPr>
          <a:xfrm>
            <a:off x="838200" y="188239"/>
            <a:ext cx="10515600" cy="94232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NextGen MURR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09B592AC-E765-03AB-B201-9859189BB5CF}"/>
              </a:ext>
            </a:extLst>
          </p:cNvPr>
          <p:cNvSpPr txBox="1">
            <a:spLocks/>
          </p:cNvSpPr>
          <p:nvPr/>
        </p:nvSpPr>
        <p:spPr>
          <a:xfrm>
            <a:off x="5050637" y="830826"/>
            <a:ext cx="7141362" cy="2438847"/>
          </a:xfrm>
          <a:prstGeom prst="rect">
            <a:avLst/>
          </a:prstGeom>
          <a:solidFill>
            <a:srgbClr val="FF0000">
              <a:alpha val="29000"/>
            </a:srgbClr>
          </a:solidFill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We can’t outsource radioisotope production</a:t>
            </a:r>
          </a:p>
          <a:p>
            <a:pPr marL="458470" marR="0" lvl="1" indent="-22987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Short half life</a:t>
            </a:r>
          </a:p>
          <a:p>
            <a:pPr marL="458470" marR="0" lvl="1" indent="-22987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Healthcare for Americans must not be determined by supply chain or geopolitical issues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5E9D65F3-269A-0F5F-1C41-4DABD4AFAC7F}"/>
              </a:ext>
            </a:extLst>
          </p:cNvPr>
          <p:cNvSpPr txBox="1">
            <a:spLocks/>
          </p:cNvSpPr>
          <p:nvPr/>
        </p:nvSpPr>
        <p:spPr>
          <a:xfrm>
            <a:off x="5050637" y="3411769"/>
            <a:ext cx="7141363" cy="3441671"/>
          </a:xfrm>
          <a:prstGeom prst="rect">
            <a:avLst/>
          </a:prstGeom>
          <a:solidFill>
            <a:srgbClr val="00B050">
              <a:alpha val="29000"/>
            </a:srgbClr>
          </a:solidFill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NextGen MURR is essential for MO and the US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NextGen MURR will require ~$1B to construct and will require 8 to 10 years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Missouri can be the epicenter for nuclear medicine to attract researchers, pharmaceutical firms, investors and distribution centers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14048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AFC2F-ACA7-F412-BCB1-40928928FB4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1264" y="25372"/>
            <a:ext cx="11938958" cy="769949"/>
          </a:xfrm>
        </p:spPr>
        <p:txBody>
          <a:bodyPr>
            <a:normAutofit/>
          </a:bodyPr>
          <a:lstStyle/>
          <a:p>
            <a:pPr algn="ctr"/>
            <a:r>
              <a:rPr lang="en-US" sz="4000" b="1">
                <a:latin typeface="Arial Black"/>
                <a:cs typeface="Arial Black" panose="020B0604020202020204" pitchFamily="34" charset="0"/>
              </a:rPr>
              <a:t>Philanthropy (7/1/22-3/31/23)</a:t>
            </a:r>
            <a:endParaRPr lang="en-US" sz="4000" b="1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D8FA31AF-0B9F-2AA4-12F7-A695A84D4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7022" y="6471576"/>
            <a:ext cx="2743200" cy="365125"/>
          </a:xfrm>
        </p:spPr>
        <p:txBody>
          <a:bodyPr/>
          <a:lstStyle/>
          <a:p>
            <a:fld id="{C6C19187-0210-4CC7-AE51-7FFB2AB55339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04F140-8B90-D282-A58A-7C3A30E52D67}"/>
              </a:ext>
            </a:extLst>
          </p:cNvPr>
          <p:cNvSpPr txBox="1"/>
          <p:nvPr/>
        </p:nvSpPr>
        <p:spPr>
          <a:xfrm>
            <a:off x="8888793" y="715324"/>
            <a:ext cx="3407029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endParaRPr lang="en-US">
              <a:solidFill>
                <a:srgbClr val="FF0000"/>
              </a:solidFill>
              <a:latin typeface="Arial Black"/>
              <a:cs typeface="Calibri"/>
            </a:endParaRPr>
          </a:p>
        </p:txBody>
      </p:sp>
      <p:pic>
        <p:nvPicPr>
          <p:cNvPr id="4" name="Picture 4" descr="Chart, bar chart&#10;&#10;Description automatically generated">
            <a:extLst>
              <a:ext uri="{FF2B5EF4-FFF2-40B4-BE49-F238E27FC236}">
                <a16:creationId xmlns:a16="http://schemas.microsoft.com/office/drawing/2014/main" id="{9450BF03-B6D0-6285-6E50-815C048EE5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012" y="638056"/>
            <a:ext cx="5504329" cy="3057036"/>
          </a:xfrm>
          <a:prstGeom prst="rect">
            <a:avLst/>
          </a:prstGeom>
        </p:spPr>
      </p:pic>
      <p:pic>
        <p:nvPicPr>
          <p:cNvPr id="6" name="Picture 8" descr="Chart, waterfall chart&#10;&#10;Description automatically generated">
            <a:extLst>
              <a:ext uri="{FF2B5EF4-FFF2-40B4-BE49-F238E27FC236}">
                <a16:creationId xmlns:a16="http://schemas.microsoft.com/office/drawing/2014/main" id="{34A44ADE-5312-4A70-8DE9-91BB20200A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3026" y="640670"/>
            <a:ext cx="5285959" cy="3111614"/>
          </a:xfrm>
          <a:prstGeom prst="rect">
            <a:avLst/>
          </a:prstGeom>
        </p:spPr>
      </p:pic>
      <p:pic>
        <p:nvPicPr>
          <p:cNvPr id="9" name="Picture 9" descr="Chart, bar chart&#10;&#10;Description automatically generated">
            <a:extLst>
              <a:ext uri="{FF2B5EF4-FFF2-40B4-BE49-F238E27FC236}">
                <a16:creationId xmlns:a16="http://schemas.microsoft.com/office/drawing/2014/main" id="{7A9A0A19-2C62-E778-8541-B08B0565CD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1" y="3626172"/>
            <a:ext cx="5342466" cy="2941523"/>
          </a:xfrm>
          <a:prstGeom prst="rect">
            <a:avLst/>
          </a:prstGeom>
        </p:spPr>
      </p:pic>
      <p:pic>
        <p:nvPicPr>
          <p:cNvPr id="10" name="Picture 11" descr="Chart, bar chart&#10;&#10;Description automatically generated">
            <a:extLst>
              <a:ext uri="{FF2B5EF4-FFF2-40B4-BE49-F238E27FC236}">
                <a16:creationId xmlns:a16="http://schemas.microsoft.com/office/drawing/2014/main" id="{F19AF19C-ED5D-7717-EDC0-8E58785BFB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4601" y="3623938"/>
            <a:ext cx="5164666" cy="298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8448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41416-438B-F400-9F5C-91D42C8AB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>
                <a:latin typeface="Arial Black"/>
              </a:rPr>
              <a:t>UM Leadership Appointments </a:t>
            </a:r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91E51351-1114-A776-A8A2-4474CF5BF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C19187-0210-4CC7-AE51-7FFB2AB553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6D5CD4-4D14-10C5-CACF-7E7628CD043C}"/>
              </a:ext>
            </a:extLst>
          </p:cNvPr>
          <p:cNvSpPr txBox="1"/>
          <p:nvPr/>
        </p:nvSpPr>
        <p:spPr>
          <a:xfrm>
            <a:off x="482688" y="2786200"/>
            <a:ext cx="1956263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Ric Ransom,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lt"/>
              <a:cs typeface="Calibri" panose="020F0502020204030204"/>
            </a:endParaRPr>
          </a:p>
          <a:p>
            <a:pPr algn="ctr">
              <a:defRPr/>
            </a:pPr>
            <a:r>
              <a:rPr kumimoji="0" lang="en-US" sz="15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Chief Executive Officer</a:t>
            </a:r>
            <a:endParaRPr lang="en-US" sz="15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lt"/>
              <a:cs typeface="Calibri" panose="020F0502020204030204"/>
            </a:endParaRPr>
          </a:p>
          <a:p>
            <a:pPr algn="ctr">
              <a:defRPr/>
            </a:pPr>
            <a:r>
              <a:rPr lang="en-US" sz="1500" i="1">
                <a:solidFill>
                  <a:srgbClr val="000000"/>
                </a:solidFill>
                <a:latin typeface="Calibri" panose="020F0502020204030204"/>
                <a:cs typeface="Calibri"/>
              </a:rPr>
              <a:t>of MU Health Care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157EDD0-C93F-8C58-D6B7-D8F9F4E1DDD5}"/>
              </a:ext>
            </a:extLst>
          </p:cNvPr>
          <p:cNvSpPr txBox="1"/>
          <p:nvPr/>
        </p:nvSpPr>
        <p:spPr>
          <a:xfrm>
            <a:off x="9101802" y="2791175"/>
            <a:ext cx="2991440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rgbClr val="000000"/>
                </a:solidFill>
                <a:latin typeface="Calibri" panose="020F0502020204030204"/>
              </a:rPr>
              <a:t>Kamal Khayat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endParaRPr kumimoji="0" lang="en-US" sz="180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algn="ctr">
              <a:defRPr/>
            </a:pPr>
            <a:r>
              <a:rPr kumimoji="0" lang="en-US" sz="150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Vice Chancellor</a:t>
            </a:r>
            <a:r>
              <a:rPr lang="en-US" sz="1500" i="1">
                <a:solidFill>
                  <a:srgbClr val="000000"/>
                </a:solidFill>
                <a:latin typeface="Calibri" panose="020F0502020204030204"/>
              </a:rPr>
              <a:t> of </a:t>
            </a:r>
            <a:br>
              <a:rPr lang="en-US" sz="1500" i="1">
                <a:solidFill>
                  <a:srgbClr val="000000"/>
                </a:solidFill>
                <a:latin typeface="Calibri" panose="020F0502020204030204"/>
              </a:rPr>
            </a:br>
            <a:r>
              <a:rPr lang="en-US" sz="1500" i="1">
                <a:solidFill>
                  <a:srgbClr val="000000"/>
                </a:solidFill>
                <a:latin typeface="Calibri" panose="020F0502020204030204"/>
              </a:rPr>
              <a:t>Research &amp; Innovation</a:t>
            </a:r>
            <a:endParaRPr lang="en-US" sz="150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4F97ECC-EB41-3DD9-E0AD-898748CB51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5" t="768" r="2987" b="32212"/>
          <a:stretch/>
        </p:blipFill>
        <p:spPr bwMode="auto">
          <a:xfrm>
            <a:off x="617431" y="1102943"/>
            <a:ext cx="1685443" cy="168544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Shape&#10;&#10;Description automatically generated with medium confidence">
            <a:extLst>
              <a:ext uri="{FF2B5EF4-FFF2-40B4-BE49-F238E27FC236}">
                <a16:creationId xmlns:a16="http://schemas.microsoft.com/office/drawing/2014/main" id="{9AF6D790-2489-8CA8-B630-7532F7C4C1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639" y="2434841"/>
            <a:ext cx="1991166" cy="335147"/>
          </a:xfrm>
          <a:prstGeom prst="rect">
            <a:avLst/>
          </a:prstGeom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C031BF3-525B-3F07-FC49-43B8FF07906B}"/>
              </a:ext>
            </a:extLst>
          </p:cNvPr>
          <p:cNvSpPr txBox="1"/>
          <p:nvPr/>
        </p:nvSpPr>
        <p:spPr>
          <a:xfrm>
            <a:off x="7837997" y="5665628"/>
            <a:ext cx="2796294" cy="84958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rgbClr val="000000"/>
                </a:solidFill>
                <a:latin typeface="Calibri" panose="020F0502020204030204"/>
              </a:rPr>
              <a:t>Fred Stone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endParaRPr kumimoji="0" lang="en-US" sz="180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algn="ctr">
              <a:defRPr/>
            </a:pPr>
            <a:r>
              <a:rPr kumimoji="0" lang="en-US" sz="150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Associate Vice Chancellor</a:t>
            </a:r>
            <a:r>
              <a:rPr lang="en-US" sz="1500" i="1">
                <a:solidFill>
                  <a:srgbClr val="000000"/>
                </a:solidFill>
                <a:latin typeface="Calibri" panose="020F0502020204030204"/>
              </a:rPr>
              <a:t> of Facility Planning and Operations</a:t>
            </a:r>
            <a:endParaRPr kumimoji="0" lang="en-US" sz="150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F0664A-A0B8-C80E-2FE7-2696891A2D89}"/>
              </a:ext>
            </a:extLst>
          </p:cNvPr>
          <p:cNvSpPr txBox="1"/>
          <p:nvPr/>
        </p:nvSpPr>
        <p:spPr>
          <a:xfrm>
            <a:off x="1123882" y="5683888"/>
            <a:ext cx="2991440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lang="en-US" b="1">
                <a:solidFill>
                  <a:srgbClr val="000000"/>
                </a:solidFill>
                <a:latin typeface="Calibri" panose="020F0502020204030204"/>
              </a:rPr>
              <a:t>Susan Murray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endParaRPr kumimoji="0" lang="en-US" sz="180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algn="ctr">
              <a:defRPr/>
            </a:pPr>
            <a:r>
              <a:rPr lang="en-US" sz="1500" i="1">
                <a:solidFill>
                  <a:srgbClr val="000000"/>
                </a:solidFill>
                <a:latin typeface="Calibri" panose="020F0502020204030204"/>
              </a:rPr>
              <a:t>Interim Vice Provost of </a:t>
            </a:r>
            <a:endParaRPr lang="en-US" sz="1500">
              <a:solidFill>
                <a:srgbClr val="000000"/>
              </a:solidFill>
              <a:latin typeface="Calibri" panose="020F0502020204030204"/>
            </a:endParaRPr>
          </a:p>
          <a:p>
            <a:pPr algn="ctr">
              <a:defRPr/>
            </a:pPr>
            <a:r>
              <a:rPr lang="en-US" sz="1500" i="1">
                <a:solidFill>
                  <a:srgbClr val="000000"/>
                </a:solidFill>
                <a:latin typeface="Calibri" panose="020F0502020204030204"/>
              </a:rPr>
              <a:t>Online Education</a:t>
            </a:r>
            <a:endParaRPr lang="en-US" sz="150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5B2568-2549-626E-2592-871DE94C37E9}"/>
              </a:ext>
            </a:extLst>
          </p:cNvPr>
          <p:cNvSpPr txBox="1"/>
          <p:nvPr/>
        </p:nvSpPr>
        <p:spPr>
          <a:xfrm>
            <a:off x="4571617" y="5684622"/>
            <a:ext cx="2991440" cy="10618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lang="en-US" b="1">
                <a:solidFill>
                  <a:srgbClr val="000000"/>
                </a:solidFill>
                <a:latin typeface="Calibri" panose="020F0502020204030204"/>
              </a:rPr>
              <a:t>Stephen Raper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endParaRPr kumimoji="0" lang="en-US" sz="180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algn="ctr">
              <a:defRPr/>
            </a:pPr>
            <a:r>
              <a:rPr lang="en-US" sz="1500" i="1">
                <a:solidFill>
                  <a:srgbClr val="000000"/>
                </a:solidFill>
                <a:latin typeface="Calibri" panose="020F0502020204030204"/>
              </a:rPr>
              <a:t>Associate Provost for Academic Operations, Accreditation and Assessment</a:t>
            </a:r>
            <a:endParaRPr lang="en-US" sz="150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B2503C-BF01-8183-8CE2-7A28B164605E}"/>
              </a:ext>
            </a:extLst>
          </p:cNvPr>
          <p:cNvSpPr txBox="1"/>
          <p:nvPr/>
        </p:nvSpPr>
        <p:spPr>
          <a:xfrm>
            <a:off x="6239654" y="2791173"/>
            <a:ext cx="2991440" cy="129266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lang="en-US" b="1">
                <a:solidFill>
                  <a:srgbClr val="000000"/>
                </a:solidFill>
                <a:latin typeface="Calibri" panose="020F0502020204030204"/>
              </a:rPr>
              <a:t>Timothy Faley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endParaRPr kumimoji="0" lang="en-US" sz="180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algn="ctr">
              <a:defRPr/>
            </a:pPr>
            <a:r>
              <a:rPr lang="en-US" sz="1500" i="1">
                <a:solidFill>
                  <a:srgbClr val="000000"/>
                </a:solidFill>
                <a:latin typeface="Calibri" panose="020F0502020204030204"/>
              </a:rPr>
              <a:t>Interim Vice Provost and Dean of Kummer College of Innovation, Entrepreneurship, and Economic Development</a:t>
            </a:r>
            <a:endParaRPr kumimoji="0" lang="en-US" sz="150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9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ACA78725-B070-C554-0167-3BA9BFCC94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0142" y="1102943"/>
            <a:ext cx="1686281" cy="1686281"/>
          </a:xfrm>
          <a:prstGeom prst="rect">
            <a:avLst/>
          </a:prstGeom>
        </p:spPr>
      </p:pic>
      <p:pic>
        <p:nvPicPr>
          <p:cNvPr id="23" name="Picture 22" descr="A picture containing text&#10;&#10;Description automatically generated">
            <a:extLst>
              <a:ext uri="{FF2B5EF4-FFF2-40B4-BE49-F238E27FC236}">
                <a16:creationId xmlns:a16="http://schemas.microsoft.com/office/drawing/2014/main" id="{D0E09C23-ED26-B716-1022-9C434D1290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9601" y="2263393"/>
            <a:ext cx="444849" cy="385019"/>
          </a:xfrm>
          <a:prstGeom prst="rect">
            <a:avLst/>
          </a:prstGeom>
        </p:spPr>
      </p:pic>
      <p:pic>
        <p:nvPicPr>
          <p:cNvPr id="10" name="Picture 11">
            <a:extLst>
              <a:ext uri="{FF2B5EF4-FFF2-40B4-BE49-F238E27FC236}">
                <a16:creationId xmlns:a16="http://schemas.microsoft.com/office/drawing/2014/main" id="{FBB6850D-8F4A-1479-B742-22DB286717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56936" y="1102943"/>
            <a:ext cx="1686281" cy="1686281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24258723-EC30-9E29-7C71-7A8250D389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610" y="2263393"/>
            <a:ext cx="444849" cy="385019"/>
          </a:xfrm>
          <a:prstGeom prst="rect">
            <a:avLst/>
          </a:prstGeom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31DFAF93-54C7-0FA7-695D-12BCBBFC0F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74370" y="3990277"/>
            <a:ext cx="1686281" cy="1686281"/>
          </a:xfrm>
          <a:prstGeom prst="rect">
            <a:avLst/>
          </a:prstGeom>
        </p:spPr>
      </p:pic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A08B385D-8D47-ED64-399B-016F3A52FF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713" y="5096927"/>
            <a:ext cx="444849" cy="385019"/>
          </a:xfrm>
          <a:prstGeom prst="rect">
            <a:avLst/>
          </a:prstGeom>
        </p:spPr>
      </p:pic>
      <p:pic>
        <p:nvPicPr>
          <p:cNvPr id="15" name="Picture 15">
            <a:extLst>
              <a:ext uri="{FF2B5EF4-FFF2-40B4-BE49-F238E27FC236}">
                <a16:creationId xmlns:a16="http://schemas.microsoft.com/office/drawing/2014/main" id="{9EB7DA3C-D232-89D8-2752-2A2AED0EB3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26752" y="3990277"/>
            <a:ext cx="1686281" cy="1686281"/>
          </a:xfrm>
          <a:prstGeom prst="rect">
            <a:avLst/>
          </a:prstGeom>
        </p:spPr>
      </p:pic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6CC17459-7545-1BDD-FA8E-3F7838F047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786" y="5096927"/>
            <a:ext cx="444849" cy="385019"/>
          </a:xfrm>
          <a:prstGeom prst="rect">
            <a:avLst/>
          </a:prstGeom>
        </p:spPr>
      </p:pic>
      <p:pic>
        <p:nvPicPr>
          <p:cNvPr id="17" name="Picture 17">
            <a:extLst>
              <a:ext uri="{FF2B5EF4-FFF2-40B4-BE49-F238E27FC236}">
                <a16:creationId xmlns:a16="http://schemas.microsoft.com/office/drawing/2014/main" id="{F9CFC549-3791-5312-E78C-342B99E1D2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90912" y="3985630"/>
            <a:ext cx="1686281" cy="1686281"/>
          </a:xfrm>
          <a:prstGeom prst="rect">
            <a:avLst/>
          </a:prstGeom>
        </p:spPr>
      </p:pic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id="{E2178CCD-898F-1DA3-95C3-0B22BFC32D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1050" y="5096927"/>
            <a:ext cx="444849" cy="385019"/>
          </a:xfrm>
          <a:prstGeom prst="rect">
            <a:avLst/>
          </a:prstGeom>
        </p:spPr>
      </p:pic>
      <p:pic>
        <p:nvPicPr>
          <p:cNvPr id="19" name="Picture 19" descr="A picture containing person, person&#10;&#10;Description automatically generated">
            <a:extLst>
              <a:ext uri="{FF2B5EF4-FFF2-40B4-BE49-F238E27FC236}">
                <a16:creationId xmlns:a16="http://schemas.microsoft.com/office/drawing/2014/main" id="{528581DB-F4D3-3FC5-A2B7-F75886187E2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574" t="6024" r="4888" b="28522"/>
          <a:stretch/>
        </p:blipFill>
        <p:spPr>
          <a:xfrm>
            <a:off x="3616416" y="1102943"/>
            <a:ext cx="1685443" cy="1685443"/>
          </a:xfrm>
          <a:prstGeom prst="ellipse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449168E-3B5C-74AD-5F2C-A5A34E0FFA87}"/>
              </a:ext>
            </a:extLst>
          </p:cNvPr>
          <p:cNvSpPr txBox="1"/>
          <p:nvPr/>
        </p:nvSpPr>
        <p:spPr>
          <a:xfrm>
            <a:off x="3055439" y="2770920"/>
            <a:ext cx="2839896" cy="129266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Cheryl Cain,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lt"/>
              <a:cs typeface="Calibri" panose="020F0502020204030204"/>
            </a:endParaRPr>
          </a:p>
          <a:p>
            <a:pPr algn="ctr">
              <a:defRPr/>
            </a:pPr>
            <a:r>
              <a:rPr kumimoji="0" lang="en-US" sz="15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Vice Chancellor of Marketing </a:t>
            </a:r>
            <a:br>
              <a:rPr kumimoji="0" lang="en-US" sz="15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</a:br>
            <a:r>
              <a:rPr kumimoji="0" lang="en-US" sz="15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and Communications and </a:t>
            </a:r>
            <a:br>
              <a:rPr kumimoji="0" lang="en-US" sz="15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</a:br>
            <a:r>
              <a:rPr kumimoji="0" lang="en-US" sz="15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Chief Marketing and Communications Officer</a:t>
            </a:r>
            <a:endParaRPr lang="en-US" sz="1500" i="1">
              <a:solidFill>
                <a:srgbClr val="000000"/>
              </a:solidFill>
              <a:latin typeface="Calibri" panose="020F0502020204030204"/>
              <a:cs typeface="Calibri"/>
            </a:endParaRPr>
          </a:p>
        </p:txBody>
      </p:sp>
      <p:pic>
        <p:nvPicPr>
          <p:cNvPr id="21" name="Picture 20" descr="A picture containing text&#10;&#10;Description automatically generated">
            <a:extLst>
              <a:ext uri="{FF2B5EF4-FFF2-40B4-BE49-F238E27FC236}">
                <a16:creationId xmlns:a16="http://schemas.microsoft.com/office/drawing/2014/main" id="{06202415-BC04-C028-43A4-86E873D059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5556" y="2258887"/>
            <a:ext cx="444849" cy="385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3619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19187-0210-4CC7-AE51-7FFB2AB5533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6612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91682-7974-86A1-9C76-D9F83EF91A8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" y="31040"/>
            <a:ext cx="12191999" cy="85664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tx1"/>
                </a:solidFill>
                <a:latin typeface="Arial Black"/>
                <a:ea typeface="+mj-lt"/>
                <a:cs typeface="Calibri"/>
              </a:rPr>
              <a:t>Federal R&amp;D Proposals (7/1-3/31)</a:t>
            </a:r>
            <a:endParaRPr lang="en-US" dirty="0">
              <a:solidFill>
                <a:schemeClr val="tx1"/>
              </a:solidFill>
              <a:latin typeface="Arial Black"/>
            </a:endParaRP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B9D7E639-B783-F7AF-6173-1107227D8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7022" y="6471576"/>
            <a:ext cx="2743200" cy="365125"/>
          </a:xfrm>
        </p:spPr>
        <p:txBody>
          <a:bodyPr/>
          <a:lstStyle/>
          <a:p>
            <a:fld id="{C6C19187-0210-4CC7-AE51-7FFB2AB55339}" type="slidenum">
              <a:rPr lang="en-US" smtClean="0"/>
              <a:pPr/>
              <a:t>25</a:t>
            </a:fld>
            <a:endParaRPr lang="en-US"/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C3BEF04D-7087-4330-ADD7-06012688D008}"/>
              </a:ext>
            </a:extLst>
          </p:cNvPr>
          <p:cNvGraphicFramePr>
            <a:graphicFrameLocks/>
          </p:cNvGraphicFramePr>
          <p:nvPr/>
        </p:nvGraphicFramePr>
        <p:xfrm>
          <a:off x="6245446" y="716401"/>
          <a:ext cx="5303520" cy="2926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D671D04C-39D0-4165-A54E-3BC1F450D922}"/>
              </a:ext>
            </a:extLst>
          </p:cNvPr>
          <p:cNvGraphicFramePr>
            <a:graphicFrameLocks/>
          </p:cNvGraphicFramePr>
          <p:nvPr/>
        </p:nvGraphicFramePr>
        <p:xfrm>
          <a:off x="554258" y="716401"/>
          <a:ext cx="5303520" cy="2926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681FF1BA-5060-4709-9CE5-300DCFE1AA7C}"/>
              </a:ext>
            </a:extLst>
          </p:cNvPr>
          <p:cNvGraphicFramePr>
            <a:graphicFrameLocks/>
          </p:cNvGraphicFramePr>
          <p:nvPr/>
        </p:nvGraphicFramePr>
        <p:xfrm>
          <a:off x="554258" y="3716776"/>
          <a:ext cx="5303520" cy="2926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2DF22DF0-3AFA-484D-BD85-FD5B9A0C9692}"/>
              </a:ext>
            </a:extLst>
          </p:cNvPr>
          <p:cNvGraphicFramePr>
            <a:graphicFrameLocks/>
          </p:cNvGraphicFramePr>
          <p:nvPr/>
        </p:nvGraphicFramePr>
        <p:xfrm>
          <a:off x="6245446" y="3716776"/>
          <a:ext cx="5303520" cy="2926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157019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91682-7974-86A1-9C76-D9F83EF91A8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" y="29374"/>
            <a:ext cx="12191999" cy="85664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tx1"/>
                </a:solidFill>
                <a:latin typeface="Arial Black"/>
                <a:ea typeface="+mj-lt"/>
                <a:cs typeface="Calibri"/>
              </a:rPr>
              <a:t>Federal R&amp;D Expenditures (7/1-3/31)</a:t>
            </a:r>
            <a:endParaRPr lang="en-US" dirty="0">
              <a:solidFill>
                <a:schemeClr val="tx1"/>
              </a:solidFill>
              <a:latin typeface="Arial Black"/>
            </a:endParaRP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4137617F-7C0A-4DB8-9974-DDC076E7D02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51786767"/>
              </p:ext>
            </p:extLst>
          </p:nvPr>
        </p:nvGraphicFramePr>
        <p:xfrm>
          <a:off x="598646" y="723224"/>
          <a:ext cx="5303520" cy="2926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6AB2B0ED-7FCE-4ED8-8122-74899A3039A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51513918"/>
              </p:ext>
            </p:extLst>
          </p:nvPr>
        </p:nvGraphicFramePr>
        <p:xfrm>
          <a:off x="6289834" y="723224"/>
          <a:ext cx="5303520" cy="2926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FA51E268-AF25-46A6-8A5C-F26B85198EE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68752561"/>
              </p:ext>
            </p:extLst>
          </p:nvPr>
        </p:nvGraphicFramePr>
        <p:xfrm>
          <a:off x="598646" y="3723599"/>
          <a:ext cx="5303520" cy="2926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FDDECDF3-D268-427D-8AE4-65146F1F45B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68083217"/>
              </p:ext>
            </p:extLst>
          </p:nvPr>
        </p:nvGraphicFramePr>
        <p:xfrm>
          <a:off x="6289834" y="3723599"/>
          <a:ext cx="5303520" cy="2926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94642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44E74-3817-03F6-3E67-655F2523E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522"/>
            <a:ext cx="10528737" cy="123812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tx1"/>
                </a:solidFill>
                <a:latin typeface="Arial Black" panose="020B0A04020102020204" pitchFamily="34" charset="0"/>
              </a:rPr>
              <a:t>Admissions Update</a:t>
            </a: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6EE81CF5-F2B4-0FDF-F58E-C1D064ACD9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3626" y="289131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B75ACFB3-FE64-0BCD-484F-0353F1AC5F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451554"/>
              </p:ext>
            </p:extLst>
          </p:nvPr>
        </p:nvGraphicFramePr>
        <p:xfrm>
          <a:off x="274831" y="1871727"/>
          <a:ext cx="5653561" cy="2788086"/>
        </p:xfrm>
        <a:graphic>
          <a:graphicData uri="http://schemas.openxmlformats.org/drawingml/2006/table">
            <a:tbl>
              <a:tblPr/>
              <a:tblGrid>
                <a:gridCol w="1367689">
                  <a:extLst>
                    <a:ext uri="{9D8B030D-6E8A-4147-A177-3AD203B41FA5}">
                      <a16:colId xmlns:a16="http://schemas.microsoft.com/office/drawing/2014/main" val="2790698691"/>
                    </a:ext>
                  </a:extLst>
                </a:gridCol>
                <a:gridCol w="1180101">
                  <a:extLst>
                    <a:ext uri="{9D8B030D-6E8A-4147-A177-3AD203B41FA5}">
                      <a16:colId xmlns:a16="http://schemas.microsoft.com/office/drawing/2014/main" val="307911081"/>
                    </a:ext>
                  </a:extLst>
                </a:gridCol>
                <a:gridCol w="1180101">
                  <a:extLst>
                    <a:ext uri="{9D8B030D-6E8A-4147-A177-3AD203B41FA5}">
                      <a16:colId xmlns:a16="http://schemas.microsoft.com/office/drawing/2014/main" val="2652895838"/>
                    </a:ext>
                  </a:extLst>
                </a:gridCol>
                <a:gridCol w="1925670">
                  <a:extLst>
                    <a:ext uri="{9D8B030D-6E8A-4147-A177-3AD203B41FA5}">
                      <a16:colId xmlns:a16="http://schemas.microsoft.com/office/drawing/2014/main" val="1388461081"/>
                    </a:ext>
                  </a:extLst>
                </a:gridCol>
              </a:tblGrid>
              <a:tr h="464681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400" b="1" i="0" u="none" strike="noStrike" noProof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4/17/23 </a:t>
                      </a:r>
                      <a:endParaRPr lang="en-US"/>
                    </a:p>
                  </a:txBody>
                  <a:tcPr anchor="ctr">
                    <a:lnL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2021</a:t>
                      </a:r>
                      <a:r>
                        <a:rPr lang="en-US" sz="2400" b="1" i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​</a:t>
                      </a:r>
                      <a:endParaRPr lang="en-US" b="1" i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anchor="ctr">
                    <a:lnL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2022</a:t>
                      </a:r>
                      <a:r>
                        <a:rPr lang="en-US" sz="2400" b="1" i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​</a:t>
                      </a:r>
                      <a:endParaRPr lang="en-US" b="1" i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anchor="ctr">
                    <a:lnL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2023</a:t>
                      </a:r>
                      <a:r>
                        <a:rPr lang="en-US" sz="2400" b="1" i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​</a:t>
                      </a:r>
                      <a:endParaRPr lang="en-US" b="1" i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anchor="ctr">
                    <a:lnL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9829050"/>
                  </a:ext>
                </a:extLst>
              </a:tr>
              <a:tr h="464681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MU</a:t>
                      </a:r>
                      <a:r>
                        <a:rPr lang="en-US" sz="2400" b="0" i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>
                    <a:lnL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B82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 b="1" i="0">
                          <a:solidFill>
                            <a:srgbClr val="000000"/>
                          </a:solidFill>
                          <a:effectLst/>
                        </a:rPr>
                        <a:t>4,693</a:t>
                      </a:r>
                      <a:endParaRPr lang="en-US"/>
                    </a:p>
                  </a:txBody>
                  <a:tcPr anchor="ctr">
                    <a:lnL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 b="1" i="0" dirty="0">
                          <a:solidFill>
                            <a:srgbClr val="000000"/>
                          </a:solidFill>
                          <a:effectLst/>
                        </a:rPr>
                        <a:t>5,015</a:t>
                      </a:r>
                    </a:p>
                  </a:txBody>
                  <a:tcPr anchor="ctr">
                    <a:lnL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 b="1" i="0">
                          <a:solidFill>
                            <a:srgbClr val="00B050"/>
                          </a:solidFill>
                          <a:effectLst/>
                        </a:rPr>
                        <a:t>5,324 (6%)</a:t>
                      </a:r>
                    </a:p>
                  </a:txBody>
                  <a:tcPr anchor="ctr">
                    <a:lnL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5777004"/>
                  </a:ext>
                </a:extLst>
              </a:tr>
              <a:tr h="464681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UMKC</a:t>
                      </a:r>
                      <a:r>
                        <a:rPr lang="en-US" sz="2400" b="0" i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>
                    <a:lnL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 b="1" i="0">
                          <a:solidFill>
                            <a:srgbClr val="000000"/>
                          </a:solidFill>
                          <a:effectLst/>
                        </a:rPr>
                        <a:t>1,030</a:t>
                      </a:r>
                    </a:p>
                  </a:txBody>
                  <a:tcPr anchor="ctr">
                    <a:lnL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400" b="1" i="0" dirty="0">
                          <a:solidFill>
                            <a:schemeClr val="tx1"/>
                          </a:solidFill>
                          <a:effectLst/>
                        </a:rPr>
                        <a:t>1,061</a:t>
                      </a:r>
                    </a:p>
                  </a:txBody>
                  <a:tcPr anchor="ctr">
                    <a:lnL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400" b="1" i="0">
                          <a:solidFill>
                            <a:srgbClr val="00B050"/>
                          </a:solidFill>
                          <a:effectLst/>
                        </a:rPr>
                        <a:t>1,095 (3%)</a:t>
                      </a:r>
                    </a:p>
                  </a:txBody>
                  <a:tcPr anchor="ctr">
                    <a:lnL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200782"/>
                  </a:ext>
                </a:extLst>
              </a:tr>
              <a:tr h="464681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S&amp;T</a:t>
                      </a:r>
                      <a:r>
                        <a:rPr lang="en-US" sz="2400" b="0" i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>
                    <a:lnL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A3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>
                        <a:buNone/>
                      </a:pPr>
                      <a:r>
                        <a:rPr lang="en-US" sz="2400" b="1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1,251</a:t>
                      </a:r>
                      <a:endParaRPr lang="en-US" sz="240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400" b="1" i="0" dirty="0">
                          <a:solidFill>
                            <a:schemeClr val="tx1"/>
                          </a:solidFill>
                          <a:effectLst/>
                        </a:rPr>
                        <a:t>1,137</a:t>
                      </a:r>
                    </a:p>
                  </a:txBody>
                  <a:tcPr anchor="ctr">
                    <a:lnL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400" b="1" i="0">
                          <a:solidFill>
                            <a:srgbClr val="00B050"/>
                          </a:solidFill>
                          <a:effectLst/>
                        </a:rPr>
                        <a:t>1,164 (2%)</a:t>
                      </a:r>
                      <a:endParaRPr lang="en-US" sz="2400" b="1" i="0" dirty="0">
                        <a:solidFill>
                          <a:srgbClr val="00B050"/>
                        </a:solidFill>
                        <a:effectLst/>
                      </a:endParaRPr>
                    </a:p>
                  </a:txBody>
                  <a:tcPr anchor="ctr">
                    <a:lnL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6035611"/>
                  </a:ext>
                </a:extLst>
              </a:tr>
              <a:tr h="464681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UMSL</a:t>
                      </a:r>
                      <a:r>
                        <a:rPr lang="en-US" sz="2400" b="0" i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>
                    <a:lnL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1E3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 b="1" i="0">
                          <a:solidFill>
                            <a:srgbClr val="000000"/>
                          </a:solidFill>
                          <a:effectLst/>
                        </a:rPr>
                        <a:t>218</a:t>
                      </a:r>
                    </a:p>
                  </a:txBody>
                  <a:tcPr anchor="ctr">
                    <a:lnL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400" b="1" i="0">
                          <a:solidFill>
                            <a:srgbClr val="000000"/>
                          </a:solidFill>
                          <a:effectLst/>
                        </a:rPr>
                        <a:t>325</a:t>
                      </a:r>
                    </a:p>
                  </a:txBody>
                  <a:tcPr anchor="ctr">
                    <a:lnL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400" b="1" i="0" dirty="0">
                          <a:solidFill>
                            <a:srgbClr val="00B050"/>
                          </a:solidFill>
                          <a:effectLst/>
                        </a:rPr>
                        <a:t>427 (31%)</a:t>
                      </a:r>
                    </a:p>
                  </a:txBody>
                  <a:tcPr anchor="ctr">
                    <a:lnL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8102660"/>
                  </a:ext>
                </a:extLst>
              </a:tr>
              <a:tr h="46468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0" u="none" strike="noStrike" noProof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Total</a:t>
                      </a:r>
                      <a:endParaRPr lang="en-US" sz="24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1E3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 b="1" i="0">
                          <a:solidFill>
                            <a:srgbClr val="000000"/>
                          </a:solidFill>
                          <a:effectLst/>
                        </a:rPr>
                        <a:t>7,192</a:t>
                      </a:r>
                      <a:endParaRPr lang="en-US" sz="2400" b="1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400" b="1" i="0">
                          <a:solidFill>
                            <a:srgbClr val="000000"/>
                          </a:solidFill>
                          <a:effectLst/>
                        </a:rPr>
                        <a:t>7,538</a:t>
                      </a:r>
                      <a:endParaRPr lang="en-US" sz="2400" b="1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400" b="1" i="0" dirty="0">
                          <a:solidFill>
                            <a:srgbClr val="00B050"/>
                          </a:solidFill>
                          <a:effectLst/>
                        </a:rPr>
                        <a:t>8,010 (6%)</a:t>
                      </a:r>
                    </a:p>
                  </a:txBody>
                  <a:tcPr anchor="ctr">
                    <a:lnL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7043807"/>
                  </a:ext>
                </a:extLst>
              </a:tr>
            </a:tbl>
          </a:graphicData>
        </a:graphic>
      </p:graphicFrame>
      <p:sp>
        <p:nvSpPr>
          <p:cNvPr id="19" name="TextBox 1">
            <a:extLst>
              <a:ext uri="{FF2B5EF4-FFF2-40B4-BE49-F238E27FC236}">
                <a16:creationId xmlns:a16="http://schemas.microsoft.com/office/drawing/2014/main" id="{54EAC5FB-00F6-0659-2465-8C9F2D81107A}"/>
              </a:ext>
            </a:extLst>
          </p:cNvPr>
          <p:cNvSpPr txBox="1"/>
          <p:nvPr/>
        </p:nvSpPr>
        <p:spPr>
          <a:xfrm>
            <a:off x="16039" y="1298178"/>
            <a:ext cx="63436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Freshmen Accepted </a:t>
            </a:r>
            <a:r>
              <a:rPr kumimoji="0" lang="en-US" sz="2400" i="1" u="none" strike="noStrike" kern="120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(with deposits)</a:t>
            </a:r>
            <a:endParaRPr kumimoji="0" lang="en-US" sz="2800" i="1" u="none" strike="noStrike" kern="1200" cap="none" spc="0" normalizeH="0" baseline="0" noProof="0" dirty="0">
              <a:ln>
                <a:noFill/>
              </a:ln>
              <a:solidFill>
                <a:srgbClr val="04040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D43FDE06-253D-9FAF-3869-ECA4F76B16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7480189"/>
              </p:ext>
            </p:extLst>
          </p:nvPr>
        </p:nvGraphicFramePr>
        <p:xfrm>
          <a:off x="6237226" y="1876771"/>
          <a:ext cx="5774858" cy="2766060"/>
        </p:xfrm>
        <a:graphic>
          <a:graphicData uri="http://schemas.openxmlformats.org/drawingml/2006/table">
            <a:tbl>
              <a:tblPr/>
              <a:tblGrid>
                <a:gridCol w="1370800">
                  <a:extLst>
                    <a:ext uri="{9D8B030D-6E8A-4147-A177-3AD203B41FA5}">
                      <a16:colId xmlns:a16="http://schemas.microsoft.com/office/drawing/2014/main" val="3694669902"/>
                    </a:ext>
                  </a:extLst>
                </a:gridCol>
                <a:gridCol w="1289538">
                  <a:extLst>
                    <a:ext uri="{9D8B030D-6E8A-4147-A177-3AD203B41FA5}">
                      <a16:colId xmlns:a16="http://schemas.microsoft.com/office/drawing/2014/main" val="3970722718"/>
                    </a:ext>
                  </a:extLst>
                </a:gridCol>
                <a:gridCol w="1182076">
                  <a:extLst>
                    <a:ext uri="{9D8B030D-6E8A-4147-A177-3AD203B41FA5}">
                      <a16:colId xmlns:a16="http://schemas.microsoft.com/office/drawing/2014/main" val="1617986905"/>
                    </a:ext>
                  </a:extLst>
                </a:gridCol>
                <a:gridCol w="1932444">
                  <a:extLst>
                    <a:ext uri="{9D8B030D-6E8A-4147-A177-3AD203B41FA5}">
                      <a16:colId xmlns:a16="http://schemas.microsoft.com/office/drawing/2014/main" val="1753009407"/>
                    </a:ext>
                  </a:extLst>
                </a:gridCol>
              </a:tblGrid>
              <a:tr h="46101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400" b="1" i="0" u="none" strike="noStrike" noProof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4/17/23 </a:t>
                      </a:r>
                      <a:endParaRPr lang="en-US"/>
                    </a:p>
                  </a:txBody>
                  <a:tcPr anchor="ctr">
                    <a:lnL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2021</a:t>
                      </a:r>
                      <a:r>
                        <a:rPr lang="en-US" sz="2400" b="1" i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​</a:t>
                      </a:r>
                      <a:endParaRPr lang="en-US" b="1" i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anchor="ctr">
                    <a:lnL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2022</a:t>
                      </a:r>
                      <a:endParaRPr lang="en-US" b="1" i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anchor="ctr">
                    <a:lnL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2023</a:t>
                      </a:r>
                      <a:endParaRPr lang="en-US" b="1" i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anchor="ctr">
                    <a:lnL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490509"/>
                  </a:ext>
                </a:extLst>
              </a:tr>
              <a:tr h="461010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MU</a:t>
                      </a:r>
                      <a:r>
                        <a:rPr lang="en-US" sz="2400" b="0" i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>
                    <a:lnL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B82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 b="1" i="0">
                          <a:solidFill>
                            <a:srgbClr val="000000"/>
                          </a:solidFill>
                          <a:effectLst/>
                        </a:rPr>
                        <a:t>682</a:t>
                      </a:r>
                    </a:p>
                  </a:txBody>
                  <a:tcPr anchor="ctr">
                    <a:lnL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400" b="1" i="0">
                          <a:solidFill>
                            <a:srgbClr val="000000"/>
                          </a:solidFill>
                          <a:effectLst/>
                        </a:rPr>
                        <a:t>640</a:t>
                      </a:r>
                    </a:p>
                  </a:txBody>
                  <a:tcPr anchor="ctr">
                    <a:lnL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400" b="1" i="0" kern="120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627 (-2%)</a:t>
                      </a:r>
                    </a:p>
                  </a:txBody>
                  <a:tcPr anchor="ctr">
                    <a:lnL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6729874"/>
                  </a:ext>
                </a:extLst>
              </a:tr>
              <a:tr h="461010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UMKC</a:t>
                      </a:r>
                      <a:r>
                        <a:rPr lang="en-US" sz="2400" b="0" i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>
                    <a:lnL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 b="1" i="0" dirty="0">
                          <a:solidFill>
                            <a:srgbClr val="000000"/>
                          </a:solidFill>
                          <a:effectLst/>
                        </a:rPr>
                        <a:t>612</a:t>
                      </a:r>
                    </a:p>
                  </a:txBody>
                  <a:tcPr anchor="ctr">
                    <a:lnL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400" b="1" i="0">
                          <a:solidFill>
                            <a:schemeClr val="tx1"/>
                          </a:solidFill>
                          <a:effectLst/>
                        </a:rPr>
                        <a:t>558</a:t>
                      </a:r>
                    </a:p>
                  </a:txBody>
                  <a:tcPr anchor="ctr">
                    <a:lnL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400" b="1" i="0">
                          <a:solidFill>
                            <a:srgbClr val="00B050"/>
                          </a:solidFill>
                          <a:effectLst/>
                        </a:rPr>
                        <a:t>573 (3%)</a:t>
                      </a:r>
                    </a:p>
                  </a:txBody>
                  <a:tcPr anchor="ctr">
                    <a:lnL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069126"/>
                  </a:ext>
                </a:extLst>
              </a:tr>
              <a:tr h="461010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S&amp;T</a:t>
                      </a:r>
                      <a:r>
                        <a:rPr lang="en-US" sz="2400" b="0" i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>
                    <a:lnL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A3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ase" latinLnBrk="0" hangingPunct="1"/>
                      <a:r>
                        <a:rPr lang="en-US" sz="2400" b="1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138</a:t>
                      </a:r>
                      <a:endParaRPr lang="en-US" sz="240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400" b="1" i="0">
                          <a:solidFill>
                            <a:schemeClr val="tx1"/>
                          </a:solidFill>
                          <a:effectLst/>
                        </a:rPr>
                        <a:t>134</a:t>
                      </a:r>
                      <a:endParaRPr lang="en-US" sz="2400" b="1" i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400" b="1" i="0">
                          <a:solidFill>
                            <a:srgbClr val="00B050"/>
                          </a:solidFill>
                          <a:effectLst/>
                        </a:rPr>
                        <a:t>199 (49%)</a:t>
                      </a:r>
                      <a:endParaRPr lang="en-US" sz="2400" b="1" i="0" dirty="0">
                        <a:solidFill>
                          <a:srgbClr val="00B050"/>
                        </a:solidFill>
                        <a:effectLst/>
                      </a:endParaRPr>
                    </a:p>
                  </a:txBody>
                  <a:tcPr anchor="ctr">
                    <a:lnL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5400874"/>
                  </a:ext>
                </a:extLst>
              </a:tr>
              <a:tr h="461010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UMSL</a:t>
                      </a:r>
                      <a:r>
                        <a:rPr lang="en-US" sz="2400" b="0" i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anchor="ctr">
                    <a:lnL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1E3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 b="1" i="0">
                          <a:solidFill>
                            <a:srgbClr val="000000"/>
                          </a:solidFill>
                          <a:effectLst/>
                        </a:rPr>
                        <a:t>450</a:t>
                      </a:r>
                    </a:p>
                  </a:txBody>
                  <a:tcPr anchor="ctr">
                    <a:lnL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 b="1" i="0">
                          <a:solidFill>
                            <a:srgbClr val="000000"/>
                          </a:solidFill>
                          <a:effectLst/>
                        </a:rPr>
                        <a:t>507</a:t>
                      </a:r>
                    </a:p>
                  </a:txBody>
                  <a:tcPr anchor="ctr">
                    <a:lnL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400" b="1" i="0">
                          <a:solidFill>
                            <a:srgbClr val="00B050"/>
                          </a:solidFill>
                          <a:effectLst/>
                        </a:rPr>
                        <a:t>554 (9%)</a:t>
                      </a:r>
                    </a:p>
                  </a:txBody>
                  <a:tcPr anchor="ctr">
                    <a:lnL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596861"/>
                  </a:ext>
                </a:extLst>
              </a:tr>
              <a:tr h="46101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0" u="none" strike="noStrike" noProof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Total</a:t>
                      </a:r>
                      <a:endParaRPr lang="en-US" sz="24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1E3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2400" b="1" i="0">
                          <a:solidFill>
                            <a:srgbClr val="000000"/>
                          </a:solidFill>
                          <a:effectLst/>
                        </a:rPr>
                        <a:t>1,882</a:t>
                      </a:r>
                      <a:endParaRPr lang="en-US" sz="2400" b="1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400" b="1" i="0">
                          <a:solidFill>
                            <a:srgbClr val="000000"/>
                          </a:solidFill>
                          <a:effectLst/>
                        </a:rPr>
                        <a:t>1,839</a:t>
                      </a:r>
                      <a:endParaRPr lang="en-US" sz="2400" b="1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400" b="1" i="0" dirty="0">
                          <a:solidFill>
                            <a:srgbClr val="00B050"/>
                          </a:solidFill>
                          <a:effectLst/>
                        </a:rPr>
                        <a:t>1,953 (6%)</a:t>
                      </a:r>
                    </a:p>
                  </a:txBody>
                  <a:tcPr anchor="ctr">
                    <a:lnL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544" cap="flat" cmpd="sng" algn="ctr">
                      <a:solidFill>
                        <a:srgbClr val="1C30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7865782"/>
                  </a:ext>
                </a:extLst>
              </a:tr>
            </a:tbl>
          </a:graphicData>
        </a:graphic>
      </p:graphicFrame>
      <p:sp>
        <p:nvSpPr>
          <p:cNvPr id="21" name="TextBox 1">
            <a:extLst>
              <a:ext uri="{FF2B5EF4-FFF2-40B4-BE49-F238E27FC236}">
                <a16:creationId xmlns:a16="http://schemas.microsoft.com/office/drawing/2014/main" id="{CFA8378E-A020-270A-3D20-0C37832F573D}"/>
              </a:ext>
            </a:extLst>
          </p:cNvPr>
          <p:cNvSpPr txBox="1"/>
          <p:nvPr/>
        </p:nvSpPr>
        <p:spPr>
          <a:xfrm>
            <a:off x="6144685" y="1325376"/>
            <a:ext cx="5867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Transfer Accepted </a:t>
            </a:r>
            <a:r>
              <a:rPr kumimoji="0" lang="en-US" sz="2400" i="1" u="none" strike="noStrike" kern="120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(with deposits)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4040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2887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 descr="From left to right, Ifeolu David, Austin Lawrence, Duke Cruz, Rowena Woode and Carlos Rivera.">
            <a:extLst>
              <a:ext uri="{FF2B5EF4-FFF2-40B4-BE49-F238E27FC236}">
                <a16:creationId xmlns:a16="http://schemas.microsoft.com/office/drawing/2014/main" id="{66CF749E-1A86-685E-AF96-BFCCA3FA2FDD}"/>
              </a:ext>
            </a:extLst>
          </p:cNvPr>
          <p:cNvSpPr/>
          <p:nvPr/>
        </p:nvSpPr>
        <p:spPr>
          <a:xfrm>
            <a:off x="267898" y="5158908"/>
            <a:ext cx="5754970" cy="152656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endParaRPr lang="en-US">
              <a:solidFill>
                <a:schemeClr val="tx1"/>
              </a:solidFill>
              <a:cs typeface="Arial"/>
            </a:endParaRPr>
          </a:p>
        </p:txBody>
      </p:sp>
      <p:sp>
        <p:nvSpPr>
          <p:cNvPr id="5" name="Rectangle 4" descr="From left to right, Ifeolu David, Austin Lawrence, Duke Cruz, Rowena Woode and Carlos Rivera.">
            <a:extLst>
              <a:ext uri="{FF2B5EF4-FFF2-40B4-BE49-F238E27FC236}">
                <a16:creationId xmlns:a16="http://schemas.microsoft.com/office/drawing/2014/main" id="{E350EB1B-92CD-597F-A23E-507817087089}"/>
              </a:ext>
            </a:extLst>
          </p:cNvPr>
          <p:cNvSpPr/>
          <p:nvPr/>
        </p:nvSpPr>
        <p:spPr>
          <a:xfrm>
            <a:off x="332090" y="5381486"/>
            <a:ext cx="5681433" cy="775923"/>
          </a:xfrm>
          <a:prstGeom prst="rect">
            <a:avLst/>
          </a:prstGeom>
          <a:solidFill>
            <a:schemeClr val="accent4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 descr="From left to right, Ifeolu David, Austin Lawrence, Duke Cruz, Rowena Woode and Carlos Rivera.">
            <a:extLst>
              <a:ext uri="{FF2B5EF4-FFF2-40B4-BE49-F238E27FC236}">
                <a16:creationId xmlns:a16="http://schemas.microsoft.com/office/drawing/2014/main" id="{D7F15814-371E-09D8-1B6D-F5EBF0F6808D}"/>
              </a:ext>
            </a:extLst>
          </p:cNvPr>
          <p:cNvSpPr/>
          <p:nvPr/>
        </p:nvSpPr>
        <p:spPr>
          <a:xfrm>
            <a:off x="6276313" y="5161739"/>
            <a:ext cx="5600947" cy="1514930"/>
          </a:xfrm>
          <a:prstGeom prst="rect">
            <a:avLst/>
          </a:prstGeom>
          <a:solidFill>
            <a:srgbClr val="0066CC">
              <a:alpha val="1210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 descr="From left to right, Ifeolu David, Austin Lawrence, Duke Cruz, Rowena Woode and Carlos Rivera.">
            <a:extLst>
              <a:ext uri="{FF2B5EF4-FFF2-40B4-BE49-F238E27FC236}">
                <a16:creationId xmlns:a16="http://schemas.microsoft.com/office/drawing/2014/main" id="{8AB98851-6823-9189-A1D3-840C1A0B17C4}"/>
              </a:ext>
            </a:extLst>
          </p:cNvPr>
          <p:cNvSpPr/>
          <p:nvPr/>
        </p:nvSpPr>
        <p:spPr>
          <a:xfrm>
            <a:off x="7118306" y="3618789"/>
            <a:ext cx="4758954" cy="2197157"/>
          </a:xfrm>
          <a:prstGeom prst="rect">
            <a:avLst/>
          </a:prstGeom>
          <a:solidFill>
            <a:srgbClr val="B0D0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 descr="From left to right, Ifeolu David, Austin Lawrence, Duke Cruz, Rowena Woode and Carlos Rivera.">
            <a:extLst>
              <a:ext uri="{FF2B5EF4-FFF2-40B4-BE49-F238E27FC236}">
                <a16:creationId xmlns:a16="http://schemas.microsoft.com/office/drawing/2014/main" id="{1FA0B33A-5AD5-4FD2-8356-214715EFDFF8}"/>
              </a:ext>
            </a:extLst>
          </p:cNvPr>
          <p:cNvSpPr txBox="1"/>
          <p:nvPr/>
        </p:nvSpPr>
        <p:spPr>
          <a:xfrm>
            <a:off x="9580812" y="4427673"/>
            <a:ext cx="1902365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>
                <a:latin typeface="Calibri"/>
                <a:cs typeface="Calibri"/>
              </a:rPr>
              <a:t>Lilly </a:t>
            </a:r>
            <a:r>
              <a:rPr lang="en-US" b="1" err="1">
                <a:latin typeface="Calibri"/>
                <a:cs typeface="Calibri"/>
              </a:rPr>
              <a:t>Kamlar</a:t>
            </a:r>
            <a:endParaRPr lang="en-US" b="1">
              <a:latin typeface="Calibri"/>
              <a:cs typeface="Calibri"/>
            </a:endParaRPr>
          </a:p>
          <a:p>
            <a:r>
              <a:rPr lang="en-US" b="1">
                <a:latin typeface="Calibri"/>
                <a:cs typeface="Calibri"/>
              </a:rPr>
              <a:t>Yasmeen </a:t>
            </a:r>
            <a:r>
              <a:rPr lang="en-US" b="1" err="1">
                <a:latin typeface="Calibri"/>
                <a:cs typeface="Calibri"/>
              </a:rPr>
              <a:t>Honon</a:t>
            </a:r>
            <a:endParaRPr lang="en-US" b="1">
              <a:latin typeface="Calibri"/>
              <a:cs typeface="Calibri"/>
            </a:endParaRPr>
          </a:p>
        </p:txBody>
      </p:sp>
      <p:pic>
        <p:nvPicPr>
          <p:cNvPr id="15" name="Picture 14" descr="From left to right, Ifeolu David, Austin Lawrence, Duke Cruz, Rowena Woode and Carlos Rivera.">
            <a:extLst>
              <a:ext uri="{FF2B5EF4-FFF2-40B4-BE49-F238E27FC236}">
                <a16:creationId xmlns:a16="http://schemas.microsoft.com/office/drawing/2014/main" id="{BB16DC19-533E-4995-8774-A46AB68676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0812" y="3787724"/>
            <a:ext cx="1194131" cy="656125"/>
          </a:xfrm>
          <a:prstGeom prst="rect">
            <a:avLst/>
          </a:prstGeom>
        </p:spPr>
      </p:pic>
      <p:sp>
        <p:nvSpPr>
          <p:cNvPr id="33" name="TextBox 32" descr="From left to right, Ifeolu David, Austin Lawrence, Duke Cruz, Rowena Woode and Carlos Rivera.">
            <a:extLst>
              <a:ext uri="{FF2B5EF4-FFF2-40B4-BE49-F238E27FC236}">
                <a16:creationId xmlns:a16="http://schemas.microsoft.com/office/drawing/2014/main" id="{BCDB41A0-9451-5E0D-B6E2-E30223DBC817}"/>
              </a:ext>
            </a:extLst>
          </p:cNvPr>
          <p:cNvSpPr txBox="1"/>
          <p:nvPr/>
        </p:nvSpPr>
        <p:spPr>
          <a:xfrm>
            <a:off x="6276313" y="5889540"/>
            <a:ext cx="5514488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dirty="0">
                <a:latin typeface="Calibri"/>
                <a:ea typeface="+mn-lt"/>
                <a:cs typeface="+mn-lt"/>
              </a:rPr>
              <a:t>Winners of the U.S. Dept. of State's Gilman Scholarship</a:t>
            </a:r>
            <a:endParaRPr lang="en-US" sz="2000" dirty="0"/>
          </a:p>
        </p:txBody>
      </p:sp>
      <p:sp>
        <p:nvSpPr>
          <p:cNvPr id="4" name="TextBox 3" descr="From left to right, Ifeolu David, Austin Lawrence, Duke Cruz, Rowena Woode and Carlos Rivera.">
            <a:extLst>
              <a:ext uri="{FF2B5EF4-FFF2-40B4-BE49-F238E27FC236}">
                <a16:creationId xmlns:a16="http://schemas.microsoft.com/office/drawing/2014/main" id="{FF3480FD-10FC-4A75-BBDE-AF1A2AADAEE8}"/>
              </a:ext>
            </a:extLst>
          </p:cNvPr>
          <p:cNvSpPr txBox="1"/>
          <p:nvPr/>
        </p:nvSpPr>
        <p:spPr>
          <a:xfrm>
            <a:off x="490446" y="144649"/>
            <a:ext cx="11078802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4000">
                <a:latin typeface="Arial Black"/>
              </a:rPr>
              <a:t>Student Success </a:t>
            </a:r>
          </a:p>
        </p:txBody>
      </p:sp>
      <p:sp>
        <p:nvSpPr>
          <p:cNvPr id="16" name="Rectangle 15" descr="From left to right, Ifeolu David, Austin Lawrence, Duke Cruz, Rowena Woode and Carlos Rivera.">
            <a:extLst>
              <a:ext uri="{FF2B5EF4-FFF2-40B4-BE49-F238E27FC236}">
                <a16:creationId xmlns:a16="http://schemas.microsoft.com/office/drawing/2014/main" id="{809CAC09-D79D-8B1A-141F-7F3C2FE449CB}"/>
              </a:ext>
            </a:extLst>
          </p:cNvPr>
          <p:cNvSpPr/>
          <p:nvPr/>
        </p:nvSpPr>
        <p:spPr>
          <a:xfrm>
            <a:off x="386986" y="2452400"/>
            <a:ext cx="5626537" cy="1017075"/>
          </a:xfrm>
          <a:prstGeom prst="rect">
            <a:avLst/>
          </a:prstGeom>
          <a:solidFill>
            <a:srgbClr val="981E32">
              <a:alpha val="1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 descr="From left to right, Ifeolu David, Austin Lawrence, Duke Cruz, Rowena Woode and Carlos Rivera.">
            <a:extLst>
              <a:ext uri="{FF2B5EF4-FFF2-40B4-BE49-F238E27FC236}">
                <a16:creationId xmlns:a16="http://schemas.microsoft.com/office/drawing/2014/main" id="{43BDF179-8ECF-97BA-3473-2F2A41C71309}"/>
              </a:ext>
            </a:extLst>
          </p:cNvPr>
          <p:cNvSpPr/>
          <p:nvPr/>
        </p:nvSpPr>
        <p:spPr>
          <a:xfrm>
            <a:off x="1155298" y="1002036"/>
            <a:ext cx="4858226" cy="1467666"/>
          </a:xfrm>
          <a:prstGeom prst="rect">
            <a:avLst/>
          </a:prstGeom>
          <a:solidFill>
            <a:srgbClr val="DDB4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4" descr="From left to right, Ifeolu David, Austin Lawrence, Duke Cruz, Rowena Woode and Carlos Rivera.">
            <a:extLst>
              <a:ext uri="{FF2B5EF4-FFF2-40B4-BE49-F238E27FC236}">
                <a16:creationId xmlns:a16="http://schemas.microsoft.com/office/drawing/2014/main" id="{D0FB1687-FA52-92E4-96E6-75E342563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223" y="1191750"/>
            <a:ext cx="942814" cy="408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2">
            <a:extLst>
              <a:ext uri="{FF2B5EF4-FFF2-40B4-BE49-F238E27FC236}">
                <a16:creationId xmlns:a16="http://schemas.microsoft.com/office/drawing/2014/main" id="{526CAEA0-F2BD-9C68-2E0B-6AFDB7661FD9}"/>
              </a:ext>
            </a:extLst>
          </p:cNvPr>
          <p:cNvSpPr txBox="1"/>
          <p:nvPr/>
        </p:nvSpPr>
        <p:spPr>
          <a:xfrm>
            <a:off x="2129662" y="2469702"/>
            <a:ext cx="3811774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Calibri"/>
                <a:cs typeface="Calibri"/>
              </a:rPr>
              <a:t>Named VP of the National American Optometric Student Association</a:t>
            </a:r>
            <a:endParaRPr lang="en-US" sz="2000" dirty="0"/>
          </a:p>
        </p:txBody>
      </p:sp>
      <p:sp>
        <p:nvSpPr>
          <p:cNvPr id="12" name="TextBox 3">
            <a:extLst>
              <a:ext uri="{FF2B5EF4-FFF2-40B4-BE49-F238E27FC236}">
                <a16:creationId xmlns:a16="http://schemas.microsoft.com/office/drawing/2014/main" id="{C4BD4575-4DAA-92EA-6994-81CEF9AE2FDB}"/>
              </a:ext>
            </a:extLst>
          </p:cNvPr>
          <p:cNvSpPr txBox="1"/>
          <p:nvPr/>
        </p:nvSpPr>
        <p:spPr>
          <a:xfrm>
            <a:off x="2121863" y="1631379"/>
            <a:ext cx="3891660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latin typeface="Calibri"/>
                <a:cs typeface="Calibri"/>
              </a:rPr>
              <a:t>Claire Saylor</a:t>
            </a:r>
            <a:endParaRPr lang="en-US" dirty="0"/>
          </a:p>
          <a:p>
            <a:r>
              <a:rPr lang="en-US" i="1" dirty="0">
                <a:latin typeface="Calibri"/>
                <a:ea typeface="+mn-lt"/>
                <a:cs typeface="Calibri"/>
              </a:rPr>
              <a:t>Optometry</a:t>
            </a:r>
            <a:endParaRPr lang="en-US" dirty="0">
              <a:ea typeface="+mn-lt"/>
              <a:cs typeface="+mn-lt"/>
            </a:endParaRP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ADD12A9F-94FE-646C-E520-7D96860C7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6563" y="6462269"/>
            <a:ext cx="2743200" cy="365125"/>
          </a:xfrm>
        </p:spPr>
        <p:txBody>
          <a:bodyPr/>
          <a:lstStyle/>
          <a:p>
            <a:fld id="{C6C19187-0210-4CC7-AE51-7FFB2AB55339}" type="slidenum">
              <a:rPr lang="en-US" dirty="0" smtClean="0"/>
              <a:pPr/>
              <a:t>4</a:t>
            </a:fld>
            <a:endParaRPr lang="en-US"/>
          </a:p>
        </p:txBody>
      </p:sp>
      <p:pic>
        <p:nvPicPr>
          <p:cNvPr id="2" name="Picture 10">
            <a:extLst>
              <a:ext uri="{FF2B5EF4-FFF2-40B4-BE49-F238E27FC236}">
                <a16:creationId xmlns:a16="http://schemas.microsoft.com/office/drawing/2014/main" id="{97351166-A0BB-8278-4E37-594A0FE7C83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147" t="3253" r="32836" b="18196"/>
          <a:stretch/>
        </p:blipFill>
        <p:spPr>
          <a:xfrm>
            <a:off x="386986" y="1002036"/>
            <a:ext cx="1685330" cy="246725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4C4693C-6802-2C21-86F1-617ED1EB0BD0}"/>
              </a:ext>
            </a:extLst>
          </p:cNvPr>
          <p:cNvGrpSpPr/>
          <p:nvPr/>
        </p:nvGrpSpPr>
        <p:grpSpPr>
          <a:xfrm>
            <a:off x="6308254" y="1002036"/>
            <a:ext cx="5578195" cy="2536306"/>
            <a:chOff x="6308254" y="1002036"/>
            <a:chExt cx="5578195" cy="2536306"/>
          </a:xfrm>
        </p:grpSpPr>
        <p:sp>
          <p:nvSpPr>
            <p:cNvPr id="3" name="Rectangle 2" descr="From left to right, Ifeolu David, Austin Lawrence, Duke Cruz, Rowena Woode and Carlos Rivera.">
              <a:extLst>
                <a:ext uri="{FF2B5EF4-FFF2-40B4-BE49-F238E27FC236}">
                  <a16:creationId xmlns:a16="http://schemas.microsoft.com/office/drawing/2014/main" id="{3761F0A7-9EB7-32A5-6C4C-D22973C41868}"/>
                </a:ext>
              </a:extLst>
            </p:cNvPr>
            <p:cNvSpPr/>
            <p:nvPr/>
          </p:nvSpPr>
          <p:spPr>
            <a:xfrm>
              <a:off x="6308254" y="2513306"/>
              <a:ext cx="5576548" cy="955983"/>
            </a:xfrm>
            <a:prstGeom prst="rect">
              <a:avLst/>
            </a:prstGeom>
            <a:solidFill>
              <a:srgbClr val="B3D7C2">
                <a:alpha val="3582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 descr="From left to right, Ifeolu David, Austin Lawrence, Duke Cruz, Rowena Woode and Carlos Rivera.">
              <a:extLst>
                <a:ext uri="{FF2B5EF4-FFF2-40B4-BE49-F238E27FC236}">
                  <a16:creationId xmlns:a16="http://schemas.microsoft.com/office/drawing/2014/main" id="{9D59A947-53A9-22E5-7161-A4A8A21202A1}"/>
                </a:ext>
              </a:extLst>
            </p:cNvPr>
            <p:cNvSpPr/>
            <p:nvPr/>
          </p:nvSpPr>
          <p:spPr>
            <a:xfrm>
              <a:off x="7570069" y="1002036"/>
              <a:ext cx="4316380" cy="1537688"/>
            </a:xfrm>
            <a:prstGeom prst="rect">
              <a:avLst/>
            </a:prstGeom>
            <a:solidFill>
              <a:srgbClr val="B3D7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 descr="From left to right, Ifeolu David, Austin Lawrence, Duke Cruz, Rowena Woode and Carlos Rivera.">
              <a:extLst>
                <a:ext uri="{FF2B5EF4-FFF2-40B4-BE49-F238E27FC236}">
                  <a16:creationId xmlns:a16="http://schemas.microsoft.com/office/drawing/2014/main" id="{5F92682F-F0E5-4080-BB63-4BD166AFBE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2040" y="1195951"/>
              <a:ext cx="665281" cy="537504"/>
            </a:xfrm>
            <a:prstGeom prst="rect">
              <a:avLst/>
            </a:prstGeom>
          </p:spPr>
        </p:pic>
        <p:sp>
          <p:nvSpPr>
            <p:cNvPr id="26" name="TextBox 25" descr="From left to right, Ifeolu David, Austin Lawrence, Duke Cruz, Rowena Woode and Carlos Rivera.">
              <a:extLst>
                <a:ext uri="{FF2B5EF4-FFF2-40B4-BE49-F238E27FC236}">
                  <a16:creationId xmlns:a16="http://schemas.microsoft.com/office/drawing/2014/main" id="{C07D652D-EF67-4B65-8880-B94B8FD411AD}"/>
                </a:ext>
              </a:extLst>
            </p:cNvPr>
            <p:cNvSpPr txBox="1"/>
            <p:nvPr/>
          </p:nvSpPr>
          <p:spPr>
            <a:xfrm>
              <a:off x="8222418" y="2522679"/>
              <a:ext cx="3550232" cy="1015663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2000" dirty="0">
                  <a:latin typeface="Calibri"/>
                  <a:cs typeface="Calibri"/>
                </a:rPr>
                <a:t>Won the National Space Club Scholarship  and </a:t>
              </a:r>
              <a:r>
                <a:rPr lang="en-US" sz="2000" b="0" i="0" dirty="0">
                  <a:solidFill>
                    <a:srgbClr val="333333"/>
                  </a:solidFill>
                  <a:effectLst/>
                  <a:latin typeface="Orgon Slab"/>
                </a:rPr>
                <a:t>Goddard Memorial </a:t>
              </a:r>
              <a:r>
                <a:rPr lang="en-US" sz="2000" dirty="0">
                  <a:latin typeface="Calibri"/>
                  <a:cs typeface="Calibri"/>
                </a:rPr>
                <a:t>Keynote Speaker</a:t>
              </a:r>
              <a:endParaRPr lang="en-US" sz="2000" dirty="0"/>
            </a:p>
          </p:txBody>
        </p:sp>
        <p:sp>
          <p:nvSpPr>
            <p:cNvPr id="9" name="TextBox 8" descr="From left to right, Ifeolu David, Austin Lawrence, Duke Cruz, Rowena Woode and Carlos Rivera.">
              <a:extLst>
                <a:ext uri="{FF2B5EF4-FFF2-40B4-BE49-F238E27FC236}">
                  <a16:creationId xmlns:a16="http://schemas.microsoft.com/office/drawing/2014/main" id="{00AEDC2A-2126-FA3B-40DB-14770F95CE43}"/>
                </a:ext>
              </a:extLst>
            </p:cNvPr>
            <p:cNvSpPr txBox="1"/>
            <p:nvPr/>
          </p:nvSpPr>
          <p:spPr>
            <a:xfrm>
              <a:off x="8222418" y="1807133"/>
              <a:ext cx="3056385" cy="64633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b="1" dirty="0">
                  <a:latin typeface="Calibri"/>
                  <a:cs typeface="Calibri"/>
                </a:rPr>
                <a:t>Coleman Goulding</a:t>
              </a:r>
            </a:p>
            <a:p>
              <a:r>
                <a:rPr lang="en-US" i="1" dirty="0">
                  <a:latin typeface="Calibri"/>
                  <a:cs typeface="Calibri"/>
                </a:rPr>
                <a:t>Aerospace Engineering</a:t>
              </a:r>
              <a:endParaRPr lang="en-US" i="1" dirty="0">
                <a:solidFill>
                  <a:srgbClr val="000000"/>
                </a:solidFill>
                <a:latin typeface="Calibri"/>
                <a:ea typeface="+mn-lt"/>
                <a:cs typeface="Calibri"/>
              </a:endParaRPr>
            </a:p>
          </p:txBody>
        </p:sp>
        <p:pic>
          <p:nvPicPr>
            <p:cNvPr id="11" name="Picture 13">
              <a:extLst>
                <a:ext uri="{FF2B5EF4-FFF2-40B4-BE49-F238E27FC236}">
                  <a16:creationId xmlns:a16="http://schemas.microsoft.com/office/drawing/2014/main" id="{CBA1E5CC-DB68-B830-FBAD-55791E5E60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1178" t="867" r="28632" b="18106"/>
            <a:stretch/>
          </p:blipFill>
          <p:spPr>
            <a:xfrm>
              <a:off x="6312591" y="1002036"/>
              <a:ext cx="1852481" cy="2467253"/>
            </a:xfrm>
            <a:prstGeom prst="rect">
              <a:avLst/>
            </a:prstGeom>
          </p:spPr>
        </p:pic>
      </p:grpSp>
      <p:pic>
        <p:nvPicPr>
          <p:cNvPr id="18" name="Picture 17" descr="A person wearing a black head scarf&#10;&#10;Description automatically generated with low confidence">
            <a:extLst>
              <a:ext uri="{FF2B5EF4-FFF2-40B4-BE49-F238E27FC236}">
                <a16:creationId xmlns:a16="http://schemas.microsoft.com/office/drawing/2014/main" id="{51E64EC6-3F84-1AF2-350A-BBD8CA09074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6" r="14708"/>
          <a:stretch/>
        </p:blipFill>
        <p:spPr>
          <a:xfrm>
            <a:off x="6279821" y="3618790"/>
            <a:ext cx="1587368" cy="219715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4376E5C-0597-1140-B7F8-64EE4CAA146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98" t="30033" r="31268" b="34032"/>
          <a:stretch/>
        </p:blipFill>
        <p:spPr>
          <a:xfrm rot="5400000">
            <a:off x="7590545" y="3892229"/>
            <a:ext cx="2197156" cy="1647868"/>
          </a:xfrm>
          <a:prstGeom prst="rect">
            <a:avLst/>
          </a:prstGeom>
        </p:spPr>
      </p:pic>
      <p:pic>
        <p:nvPicPr>
          <p:cNvPr id="7" name="Picture 2" descr="A close-up of a person smiling&#10;&#10;Description automatically generated">
            <a:extLst>
              <a:ext uri="{FF2B5EF4-FFF2-40B4-BE49-F238E27FC236}">
                <a16:creationId xmlns:a16="http://schemas.microsoft.com/office/drawing/2014/main" id="{10A98779-7E3F-FD0A-514A-FD8B835C54A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1953" r="9915"/>
          <a:stretch/>
        </p:blipFill>
        <p:spPr>
          <a:xfrm>
            <a:off x="1766347" y="3607713"/>
            <a:ext cx="1441884" cy="1838756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6F01B257-B089-43F8-1495-89E19BE7C3D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7797" r="4205"/>
          <a:stretch/>
        </p:blipFill>
        <p:spPr>
          <a:xfrm>
            <a:off x="3209985" y="3608656"/>
            <a:ext cx="1431194" cy="1838756"/>
          </a:xfrm>
          <a:prstGeom prst="rect">
            <a:avLst/>
          </a:prstGeom>
        </p:spPr>
      </p:pic>
      <p:pic>
        <p:nvPicPr>
          <p:cNvPr id="21" name="Picture 20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D489F65C-7E23-25BA-8491-1109D76EC94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69" t="8483" r="18619" b="8546"/>
          <a:stretch/>
        </p:blipFill>
        <p:spPr>
          <a:xfrm>
            <a:off x="332090" y="3608292"/>
            <a:ext cx="1431194" cy="1838756"/>
          </a:xfrm>
          <a:prstGeom prst="rect">
            <a:avLst/>
          </a:prstGeom>
        </p:spPr>
      </p:pic>
      <p:pic>
        <p:nvPicPr>
          <p:cNvPr id="24" name="Picture 24">
            <a:extLst>
              <a:ext uri="{FF2B5EF4-FFF2-40B4-BE49-F238E27FC236}">
                <a16:creationId xmlns:a16="http://schemas.microsoft.com/office/drawing/2014/main" id="{0EE23C78-C7BB-8C03-0F0C-1707A460B5D2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3836" t="15140" r="17121" b="15817"/>
          <a:stretch/>
        </p:blipFill>
        <p:spPr>
          <a:xfrm rot="5400000">
            <a:off x="4410937" y="3845769"/>
            <a:ext cx="1834582" cy="137059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FC90070E-75FD-75B4-9F38-9D09538DED62}"/>
              </a:ext>
            </a:extLst>
          </p:cNvPr>
          <p:cNvSpPr txBox="1"/>
          <p:nvPr/>
        </p:nvSpPr>
        <p:spPr>
          <a:xfrm>
            <a:off x="1016795" y="5485906"/>
            <a:ext cx="454848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Kristen Barwick, Emma McDougal, Jenny Park and Dylan Fowler</a:t>
            </a:r>
          </a:p>
        </p:txBody>
      </p:sp>
      <p:pic>
        <p:nvPicPr>
          <p:cNvPr id="31" name="Picture 30" descr="From left to right, Ifeolu David, Austin Lawrence, Duke Cruz, Rowena Woode and Carlos Rivera.">
            <a:extLst>
              <a:ext uri="{FF2B5EF4-FFF2-40B4-BE49-F238E27FC236}">
                <a16:creationId xmlns:a16="http://schemas.microsoft.com/office/drawing/2014/main" id="{94F27966-C61E-CE4D-E710-8F8CBD52CA1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27" y="5381486"/>
            <a:ext cx="797274" cy="866509"/>
          </a:xfrm>
          <a:prstGeom prst="rect">
            <a:avLst/>
          </a:prstGeom>
        </p:spPr>
      </p:pic>
      <p:sp>
        <p:nvSpPr>
          <p:cNvPr id="34" name="TextBox 2">
            <a:extLst>
              <a:ext uri="{FF2B5EF4-FFF2-40B4-BE49-F238E27FC236}">
                <a16:creationId xmlns:a16="http://schemas.microsoft.com/office/drawing/2014/main" id="{B97E27B7-1D09-B6E3-FD0B-4760FE5931F6}"/>
              </a:ext>
            </a:extLst>
          </p:cNvPr>
          <p:cNvSpPr txBox="1"/>
          <p:nvPr/>
        </p:nvSpPr>
        <p:spPr>
          <a:xfrm>
            <a:off x="364381" y="6212705"/>
            <a:ext cx="5649142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latin typeface="Calibri"/>
                <a:cs typeface="Calibri"/>
              </a:rPr>
              <a:t>2023 Barry Goldwater Scholars to pursue STEM PhD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98733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5" grpId="0" animBg="1"/>
      <p:bldP spid="27" grpId="0" animBg="1"/>
      <p:bldP spid="28" grpId="0" animBg="1"/>
      <p:bldP spid="13" grpId="0"/>
      <p:bldP spid="33" grpId="0"/>
      <p:bldP spid="6" grpId="0"/>
      <p:bldP spid="29" grpId="0"/>
      <p:bldP spid="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69BDE9-2D0D-3980-5D50-D057DFE0C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19187-0210-4CC7-AE51-7FFB2AB55339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4" name="TextBox 3" descr="From left to right, Ifeolu David, Austin Lawrence, Duke Cruz, Rowena Woode and Carlos Rivera.">
            <a:extLst>
              <a:ext uri="{FF2B5EF4-FFF2-40B4-BE49-F238E27FC236}">
                <a16:creationId xmlns:a16="http://schemas.microsoft.com/office/drawing/2014/main" id="{E874875A-70C4-33D1-121B-40977847A5EA}"/>
              </a:ext>
            </a:extLst>
          </p:cNvPr>
          <p:cNvSpPr txBox="1"/>
          <p:nvPr/>
        </p:nvSpPr>
        <p:spPr>
          <a:xfrm>
            <a:off x="490446" y="144649"/>
            <a:ext cx="11078802" cy="132343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4000">
                <a:latin typeface="Arial Black"/>
              </a:rPr>
              <a:t>NSF Graduate Research Fellowship Program Winners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C60C63-A137-E7C3-FAB9-FCF2F493BFF5}"/>
              </a:ext>
            </a:extLst>
          </p:cNvPr>
          <p:cNvSpPr txBox="1"/>
          <p:nvPr/>
        </p:nvSpPr>
        <p:spPr>
          <a:xfrm>
            <a:off x="207084" y="3025786"/>
            <a:ext cx="1787406" cy="104644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latin typeface="Calibri" panose="020F0502020204030204" pitchFamily="34" charset="0"/>
                <a:cs typeface="Calibri" panose="020F0502020204030204" pitchFamily="34" charset="0"/>
              </a:rPr>
              <a:t>Victoria Allen</a:t>
            </a:r>
            <a:b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i="1">
                <a:latin typeface="Calibri" panose="020F0502020204030204" pitchFamily="34" charset="0"/>
                <a:cs typeface="Calibri" panose="020F0502020204030204" pitchFamily="34" charset="0"/>
              </a:rPr>
              <a:t>Neurosciences</a:t>
            </a:r>
          </a:p>
          <a:p>
            <a:pPr algn="ctr"/>
            <a:r>
              <a:rPr lang="en-US" sz="1400" i="1" err="1">
                <a:latin typeface="Calibri Light" panose="020F0302020204030204" pitchFamily="34" charset="0"/>
                <a:cs typeface="Calibri Light" panose="020F0302020204030204" pitchFamily="34" charset="0"/>
              </a:rPr>
              <a:t>Bacc</a:t>
            </a:r>
            <a:r>
              <a:rPr lang="en-US" sz="1400" i="1">
                <a:latin typeface="Calibri Light" panose="020F0302020204030204" pitchFamily="34" charset="0"/>
                <a:cs typeface="Calibri Light" panose="020F0302020204030204" pitchFamily="34" charset="0"/>
              </a:rPr>
              <a:t>. Institution- MU</a:t>
            </a:r>
          </a:p>
          <a:p>
            <a:pPr algn="ctr"/>
            <a:endParaRPr lang="en-US" sz="1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2AE27D-5385-0466-0E09-9426CA1352A5}"/>
              </a:ext>
            </a:extLst>
          </p:cNvPr>
          <p:cNvSpPr txBox="1"/>
          <p:nvPr/>
        </p:nvSpPr>
        <p:spPr>
          <a:xfrm>
            <a:off x="8979992" y="5679241"/>
            <a:ext cx="2138892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latin typeface="Calibri" panose="020F0502020204030204" pitchFamily="34" charset="0"/>
                <a:cs typeface="Calibri" panose="020F0502020204030204" pitchFamily="34" charset="0"/>
              </a:rPr>
              <a:t>Sadie </a:t>
            </a:r>
            <a:r>
              <a:rPr lang="en-US" b="1" err="1">
                <a:latin typeface="Calibri" panose="020F0502020204030204" pitchFamily="34" charset="0"/>
                <a:cs typeface="Calibri" panose="020F0502020204030204" pitchFamily="34" charset="0"/>
              </a:rPr>
              <a:t>Brasel</a:t>
            </a:r>
            <a:br>
              <a:rPr lang="en-US" b="1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i="1">
                <a:latin typeface="Calibri" panose="020F0502020204030204" pitchFamily="34" charset="0"/>
                <a:cs typeface="Calibri" panose="020F0502020204030204" pitchFamily="34" charset="0"/>
              </a:rPr>
              <a:t>Engineering</a:t>
            </a:r>
          </a:p>
          <a:p>
            <a:pPr algn="ctr"/>
            <a:r>
              <a:rPr lang="en-US" sz="1400" i="1" err="1">
                <a:latin typeface="Calibri Light" panose="020F0302020204030204" pitchFamily="34" charset="0"/>
                <a:cs typeface="Calibri Light" panose="020F0302020204030204" pitchFamily="34" charset="0"/>
              </a:rPr>
              <a:t>Bacc</a:t>
            </a:r>
            <a:r>
              <a:rPr lang="en-US" sz="1400" i="1">
                <a:latin typeface="Calibri Light" panose="020F0302020204030204" pitchFamily="34" charset="0"/>
                <a:cs typeface="Calibri Light" panose="020F0302020204030204" pitchFamily="34" charset="0"/>
              </a:rPr>
              <a:t>. Institution- UMKC</a:t>
            </a:r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46C624-AA91-E9C8-9835-56C9EC0EFEC2}"/>
              </a:ext>
            </a:extLst>
          </p:cNvPr>
          <p:cNvSpPr txBox="1"/>
          <p:nvPr/>
        </p:nvSpPr>
        <p:spPr>
          <a:xfrm>
            <a:off x="2395975" y="3025786"/>
            <a:ext cx="2022591" cy="113877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latin typeface="Calibri" panose="020F0502020204030204" pitchFamily="34" charset="0"/>
                <a:cs typeface="Calibri" panose="020F0502020204030204" pitchFamily="34" charset="0"/>
              </a:rPr>
              <a:t>Joseph Fritsche</a:t>
            </a:r>
            <a:b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i="1">
                <a:latin typeface="Calibri" panose="020F0502020204030204" pitchFamily="34" charset="0"/>
                <a:cs typeface="Calibri" panose="020F0502020204030204" pitchFamily="34" charset="0"/>
              </a:rPr>
              <a:t>Biochemistry</a:t>
            </a:r>
          </a:p>
          <a:p>
            <a:pPr algn="ctr"/>
            <a:r>
              <a:rPr lang="en-US" sz="1400" i="1" err="1">
                <a:latin typeface="Calibri Light" panose="020F0302020204030204" pitchFamily="34" charset="0"/>
                <a:cs typeface="Calibri Light" panose="020F0302020204030204" pitchFamily="34" charset="0"/>
              </a:rPr>
              <a:t>Bacc</a:t>
            </a:r>
            <a:r>
              <a:rPr lang="en-US" sz="1400" i="1">
                <a:latin typeface="Calibri Light" panose="020F0302020204030204" pitchFamily="34" charset="0"/>
                <a:cs typeface="Calibri Light" panose="020F0302020204030204" pitchFamily="34" charset="0"/>
              </a:rPr>
              <a:t>. Institution- MU</a:t>
            </a:r>
          </a:p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7F8EE4-0A33-8D20-F756-3B59C971FB2E}"/>
              </a:ext>
            </a:extLst>
          </p:cNvPr>
          <p:cNvSpPr txBox="1"/>
          <p:nvPr/>
        </p:nvSpPr>
        <p:spPr>
          <a:xfrm>
            <a:off x="4565961" y="3025786"/>
            <a:ext cx="2476817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latin typeface="Calibri" panose="020F0502020204030204" pitchFamily="34" charset="0"/>
                <a:cs typeface="Calibri" panose="020F0502020204030204" pitchFamily="34" charset="0"/>
              </a:rPr>
              <a:t>James Gamble</a:t>
            </a:r>
          </a:p>
          <a:p>
            <a:pPr algn="ctr"/>
            <a:r>
              <a:rPr lang="en-US" sz="1600" i="1">
                <a:latin typeface="Calibri" panose="020F0502020204030204" pitchFamily="34" charset="0"/>
                <a:cs typeface="Calibri" panose="020F0502020204030204" pitchFamily="34" charset="0"/>
              </a:rPr>
              <a:t>Economics</a:t>
            </a:r>
          </a:p>
          <a:p>
            <a:pPr algn="ctr"/>
            <a:r>
              <a:rPr lang="en-US" sz="1400" i="1" err="1">
                <a:latin typeface="Calibri Light" panose="020F0302020204030204" pitchFamily="34" charset="0"/>
                <a:cs typeface="Calibri Light" panose="020F0302020204030204" pitchFamily="34" charset="0"/>
              </a:rPr>
              <a:t>Bacc</a:t>
            </a:r>
            <a:r>
              <a:rPr lang="en-US" sz="1400" i="1">
                <a:latin typeface="Calibri Light" panose="020F0302020204030204" pitchFamily="34" charset="0"/>
                <a:cs typeface="Calibri Light" panose="020F0302020204030204" pitchFamily="34" charset="0"/>
              </a:rPr>
              <a:t>. Institution- MU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2A6AD3-D994-20D1-05BA-B5DB92B29D52}"/>
              </a:ext>
            </a:extLst>
          </p:cNvPr>
          <p:cNvSpPr txBox="1"/>
          <p:nvPr/>
        </p:nvSpPr>
        <p:spPr>
          <a:xfrm>
            <a:off x="9571882" y="3025786"/>
            <a:ext cx="2107257" cy="104644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latin typeface="Calibri" panose="020F0502020204030204" pitchFamily="34" charset="0"/>
                <a:cs typeface="Calibri" panose="020F0502020204030204" pitchFamily="34" charset="0"/>
              </a:rPr>
              <a:t>Lucas </a:t>
            </a:r>
            <a:r>
              <a:rPr lang="en-US" b="1" err="1">
                <a:latin typeface="Calibri" panose="020F0502020204030204" pitchFamily="34" charset="0"/>
                <a:cs typeface="Calibri" panose="020F0502020204030204" pitchFamily="34" charset="0"/>
              </a:rPr>
              <a:t>Kuehnel</a:t>
            </a:r>
            <a:br>
              <a:rPr lang="en-US" b="1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i="1">
                <a:latin typeface="Calibri" panose="020F0502020204030204" pitchFamily="34" charset="0"/>
                <a:cs typeface="Calibri" panose="020F0502020204030204" pitchFamily="34" charset="0"/>
              </a:rPr>
              <a:t>Engineering</a:t>
            </a:r>
          </a:p>
          <a:p>
            <a:pPr algn="ctr"/>
            <a:r>
              <a:rPr lang="en-US" sz="1400" i="1" err="1">
                <a:latin typeface="Calibri Light" panose="020F0302020204030204" pitchFamily="34" charset="0"/>
                <a:cs typeface="Calibri Light" panose="020F0302020204030204" pitchFamily="34" charset="0"/>
              </a:rPr>
              <a:t>Bacc</a:t>
            </a:r>
            <a:r>
              <a:rPr lang="en-US" sz="1400" i="1">
                <a:latin typeface="Calibri Light" panose="020F0302020204030204" pitchFamily="34" charset="0"/>
                <a:cs typeface="Calibri Light" panose="020F0302020204030204" pitchFamily="34" charset="0"/>
              </a:rPr>
              <a:t>. and Current Institution- MU</a:t>
            </a:r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2B0B5B-4639-3841-723C-B211A8771B96}"/>
              </a:ext>
            </a:extLst>
          </p:cNvPr>
          <p:cNvSpPr txBox="1"/>
          <p:nvPr/>
        </p:nvSpPr>
        <p:spPr>
          <a:xfrm>
            <a:off x="6962266" y="3025786"/>
            <a:ext cx="2436516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latin typeface="Calibri" panose="020F0502020204030204" pitchFamily="34" charset="0"/>
                <a:cs typeface="Calibri" panose="020F0502020204030204" pitchFamily="34" charset="0"/>
              </a:rPr>
              <a:t>Jasmine Godwin</a:t>
            </a:r>
            <a:br>
              <a:rPr lang="en-US" b="1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i="1">
                <a:latin typeface="Calibri" panose="020F0502020204030204" pitchFamily="34" charset="0"/>
                <a:cs typeface="Calibri" panose="020F0502020204030204" pitchFamily="34" charset="0"/>
              </a:rPr>
              <a:t>Human Development &amp; Family Science</a:t>
            </a:r>
          </a:p>
          <a:p>
            <a:pPr algn="ctr"/>
            <a:r>
              <a:rPr lang="en-US" sz="1400" i="1">
                <a:latin typeface="Calibri Light" panose="020F0302020204030204" pitchFamily="34" charset="0"/>
                <a:cs typeface="Calibri Light" panose="020F0302020204030204" pitchFamily="34" charset="0"/>
              </a:rPr>
              <a:t>Current Institution- MU</a:t>
            </a:r>
            <a:endParaRPr lang="en-US" b="1" i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F0517C-3B13-E39C-2825-7AF01E137A00}"/>
              </a:ext>
            </a:extLst>
          </p:cNvPr>
          <p:cNvSpPr txBox="1"/>
          <p:nvPr/>
        </p:nvSpPr>
        <p:spPr>
          <a:xfrm>
            <a:off x="60638" y="5741291"/>
            <a:ext cx="294452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latin typeface="Calibri" panose="020F0502020204030204" pitchFamily="34" charset="0"/>
                <a:cs typeface="Calibri" panose="020F0502020204030204" pitchFamily="34" charset="0"/>
              </a:rPr>
              <a:t>Daniel </a:t>
            </a:r>
            <a:r>
              <a:rPr lang="en-US" b="1" err="1">
                <a:latin typeface="Calibri" panose="020F0502020204030204" pitchFamily="34" charset="0"/>
                <a:cs typeface="Calibri" panose="020F0502020204030204" pitchFamily="34" charset="0"/>
              </a:rPr>
              <a:t>Lamm</a:t>
            </a:r>
            <a:br>
              <a:rPr lang="en-US" b="1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i="1">
                <a:latin typeface="Calibri" panose="020F0502020204030204" pitchFamily="34" charset="0"/>
                <a:cs typeface="Calibri" panose="020F0502020204030204" pitchFamily="34" charset="0"/>
              </a:rPr>
              <a:t>Systems and Molecular Biology</a:t>
            </a:r>
          </a:p>
          <a:p>
            <a:pPr algn="ctr"/>
            <a:r>
              <a:rPr lang="en-US" sz="1400" i="1" err="1">
                <a:latin typeface="Calibri Light" panose="020F0302020204030204" pitchFamily="34" charset="0"/>
                <a:cs typeface="Calibri Light" panose="020F0302020204030204" pitchFamily="34" charset="0"/>
              </a:rPr>
              <a:t>Bacc</a:t>
            </a:r>
            <a:r>
              <a:rPr lang="en-US" sz="1400" i="1">
                <a:latin typeface="Calibri Light" panose="020F0302020204030204" pitchFamily="34" charset="0"/>
                <a:cs typeface="Calibri Light" panose="020F0302020204030204" pitchFamily="34" charset="0"/>
              </a:rPr>
              <a:t>. Institution- MU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2BF6540-D18F-59E9-5A73-F1E738A62ACB}"/>
              </a:ext>
            </a:extLst>
          </p:cNvPr>
          <p:cNvSpPr txBox="1"/>
          <p:nvPr/>
        </p:nvSpPr>
        <p:spPr>
          <a:xfrm>
            <a:off x="3336159" y="5737953"/>
            <a:ext cx="2054353" cy="104644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err="1">
                <a:latin typeface="Calibri" panose="020F0502020204030204" pitchFamily="34" charset="0"/>
                <a:cs typeface="Calibri" panose="020F0502020204030204" pitchFamily="34" charset="0"/>
              </a:rPr>
              <a:t>Brooklin</a:t>
            </a:r>
            <a:r>
              <a:rPr lang="en-US" b="1">
                <a:latin typeface="Calibri" panose="020F0502020204030204" pitchFamily="34" charset="0"/>
                <a:cs typeface="Calibri" panose="020F0502020204030204" pitchFamily="34" charset="0"/>
              </a:rPr>
              <a:t> Runge</a:t>
            </a:r>
            <a:b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i="1">
                <a:latin typeface="Calibri" panose="020F0502020204030204" pitchFamily="34" charset="0"/>
                <a:cs typeface="Calibri" panose="020F0502020204030204" pitchFamily="34" charset="0"/>
              </a:rPr>
              <a:t>Engineering</a:t>
            </a:r>
          </a:p>
          <a:p>
            <a:pPr algn="ctr"/>
            <a:r>
              <a:rPr lang="en-US" sz="1400" i="1" err="1">
                <a:latin typeface="Calibri Light" panose="020F0302020204030204" pitchFamily="34" charset="0"/>
                <a:cs typeface="Calibri Light" panose="020F0302020204030204" pitchFamily="34" charset="0"/>
              </a:rPr>
              <a:t>Bacc</a:t>
            </a:r>
            <a:r>
              <a:rPr lang="en-US" sz="1400" i="1">
                <a:latin typeface="Calibri Light" panose="020F0302020204030204" pitchFamily="34" charset="0"/>
                <a:cs typeface="Calibri Light" panose="020F0302020204030204" pitchFamily="34" charset="0"/>
              </a:rPr>
              <a:t>. and Current Institution- MU</a:t>
            </a:r>
            <a:endParaRPr lang="en-US" sz="1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C12486-5751-9641-B499-486858A0BA50}"/>
              </a:ext>
            </a:extLst>
          </p:cNvPr>
          <p:cNvSpPr txBox="1"/>
          <p:nvPr/>
        </p:nvSpPr>
        <p:spPr>
          <a:xfrm>
            <a:off x="6236643" y="5737953"/>
            <a:ext cx="2144887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latin typeface="Calibri" panose="020F0502020204030204" pitchFamily="34" charset="0"/>
                <a:cs typeface="Calibri" panose="020F0502020204030204" pitchFamily="34" charset="0"/>
              </a:rPr>
              <a:t>Chantelle </a:t>
            </a:r>
            <a:r>
              <a:rPr lang="en-US" b="1" err="1">
                <a:latin typeface="Calibri" panose="020F0502020204030204" pitchFamily="34" charset="0"/>
                <a:cs typeface="Calibri" panose="020F0502020204030204" pitchFamily="34" charset="0"/>
              </a:rPr>
              <a:t>Wimms</a:t>
            </a:r>
            <a:b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i="1">
                <a:latin typeface="Calibri" panose="020F0502020204030204" pitchFamily="34" charset="0"/>
                <a:cs typeface="Calibri" panose="020F0502020204030204" pitchFamily="34" charset="0"/>
              </a:rPr>
              <a:t>Ecology</a:t>
            </a:r>
          </a:p>
          <a:p>
            <a:pPr algn="ctr"/>
            <a:r>
              <a:rPr lang="en-US" sz="1400" i="1">
                <a:latin typeface="Calibri Light" panose="020F0302020204030204" pitchFamily="34" charset="0"/>
                <a:cs typeface="Calibri Light" panose="020F0302020204030204" pitchFamily="34" charset="0"/>
              </a:rPr>
              <a:t>Current Institution- MU</a:t>
            </a:r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 descr="From left to right, Ifeolu David, Austin Lawrence, Duke Cruz, Rowena Woode and Carlos Rivera.">
            <a:extLst>
              <a:ext uri="{FF2B5EF4-FFF2-40B4-BE49-F238E27FC236}">
                <a16:creationId xmlns:a16="http://schemas.microsoft.com/office/drawing/2014/main" id="{4505C262-3565-ED73-6AFE-48C21ADE8C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42" y="1401792"/>
            <a:ext cx="1650992" cy="1794363"/>
          </a:xfrm>
          <a:prstGeom prst="rect">
            <a:avLst/>
          </a:prstGeom>
        </p:spPr>
      </p:pic>
      <p:pic>
        <p:nvPicPr>
          <p:cNvPr id="15" name="Picture 14" descr="From left to right, Ifeolu David, Austin Lawrence, Duke Cruz, Rowena Woode and Carlos Rivera.">
            <a:extLst>
              <a:ext uri="{FF2B5EF4-FFF2-40B4-BE49-F238E27FC236}">
                <a16:creationId xmlns:a16="http://schemas.microsoft.com/office/drawing/2014/main" id="{3D8E388F-573F-56D0-27EC-9840A95188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208" y="2580378"/>
            <a:ext cx="453155" cy="494421"/>
          </a:xfrm>
          <a:prstGeom prst="rect">
            <a:avLst/>
          </a:prstGeom>
        </p:spPr>
      </p:pic>
      <p:pic>
        <p:nvPicPr>
          <p:cNvPr id="16" name="Picture 15" descr="From left to right, Ifeolu David, Austin Lawrence, Duke Cruz, Rowena Woode and Carlos Rivera.">
            <a:extLst>
              <a:ext uri="{FF2B5EF4-FFF2-40B4-BE49-F238E27FC236}">
                <a16:creationId xmlns:a16="http://schemas.microsoft.com/office/drawing/2014/main" id="{BA7CCE89-0A3B-E162-BBFA-2921BE3119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16" y="5359111"/>
            <a:ext cx="453155" cy="494421"/>
          </a:xfrm>
          <a:prstGeom prst="rect">
            <a:avLst/>
          </a:prstGeom>
        </p:spPr>
      </p:pic>
      <p:pic>
        <p:nvPicPr>
          <p:cNvPr id="17" name="Picture 16" descr="From left to right, Ifeolu David, Austin Lawrence, Duke Cruz, Rowena Woode and Carlos Rivera.">
            <a:extLst>
              <a:ext uri="{FF2B5EF4-FFF2-40B4-BE49-F238E27FC236}">
                <a16:creationId xmlns:a16="http://schemas.microsoft.com/office/drawing/2014/main" id="{BA843623-D4E7-D4BE-F0E5-32DD19127D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279" y="5322247"/>
            <a:ext cx="453155" cy="494421"/>
          </a:xfrm>
          <a:prstGeom prst="rect">
            <a:avLst/>
          </a:prstGeom>
        </p:spPr>
      </p:pic>
      <p:pic>
        <p:nvPicPr>
          <p:cNvPr id="18" name="Picture 17" descr="From left to right, Ifeolu David, Austin Lawrence, Duke Cruz, Rowena Woode and Carlos Rivera.">
            <a:extLst>
              <a:ext uri="{FF2B5EF4-FFF2-40B4-BE49-F238E27FC236}">
                <a16:creationId xmlns:a16="http://schemas.microsoft.com/office/drawing/2014/main" id="{28DA762B-5005-B292-1FA6-76AB98C781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291" y="5278899"/>
            <a:ext cx="453155" cy="494421"/>
          </a:xfrm>
          <a:prstGeom prst="rect">
            <a:avLst/>
          </a:prstGeom>
        </p:spPr>
      </p:pic>
      <p:pic>
        <p:nvPicPr>
          <p:cNvPr id="19" name="Picture 18" descr="From left to right, Ifeolu David, Austin Lawrence, Duke Cruz, Rowena Woode and Carlos Rivera.">
            <a:extLst>
              <a:ext uri="{FF2B5EF4-FFF2-40B4-BE49-F238E27FC236}">
                <a16:creationId xmlns:a16="http://schemas.microsoft.com/office/drawing/2014/main" id="{2155B32B-9630-7450-3A02-248DC61179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182" y="2593744"/>
            <a:ext cx="453155" cy="494421"/>
          </a:xfrm>
          <a:prstGeom prst="rect">
            <a:avLst/>
          </a:prstGeom>
        </p:spPr>
      </p:pic>
      <p:pic>
        <p:nvPicPr>
          <p:cNvPr id="20" name="Picture 19" descr="From left to right, Ifeolu David, Austin Lawrence, Duke Cruz, Rowena Woode and Carlos Rivera.">
            <a:extLst>
              <a:ext uri="{FF2B5EF4-FFF2-40B4-BE49-F238E27FC236}">
                <a16:creationId xmlns:a16="http://schemas.microsoft.com/office/drawing/2014/main" id="{B75F81C7-03C0-1A2E-5CE7-988B945A28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191" y="2584685"/>
            <a:ext cx="453155" cy="494421"/>
          </a:xfrm>
          <a:prstGeom prst="rect">
            <a:avLst/>
          </a:prstGeom>
        </p:spPr>
      </p:pic>
      <p:pic>
        <p:nvPicPr>
          <p:cNvPr id="21" name="Picture 20" descr="From left to right, Ifeolu David, Austin Lawrence, Duke Cruz, Rowena Woode and Carlos Rivera.">
            <a:extLst>
              <a:ext uri="{FF2B5EF4-FFF2-40B4-BE49-F238E27FC236}">
                <a16:creationId xmlns:a16="http://schemas.microsoft.com/office/drawing/2014/main" id="{BB9CDEC0-6B3E-26A8-1748-AFB0652321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854" y="2574853"/>
            <a:ext cx="453155" cy="494421"/>
          </a:xfrm>
          <a:prstGeom prst="rect">
            <a:avLst/>
          </a:prstGeom>
        </p:spPr>
      </p:pic>
      <p:pic>
        <p:nvPicPr>
          <p:cNvPr id="23" name="Picture 22" descr="From left to right, Ifeolu David, Austin Lawrence, Duke Cruz, Rowena Woode and Carlos Rivera.">
            <a:extLst>
              <a:ext uri="{FF2B5EF4-FFF2-40B4-BE49-F238E27FC236}">
                <a16:creationId xmlns:a16="http://schemas.microsoft.com/office/drawing/2014/main" id="{6E636DD0-F8F4-4A3A-6716-12B9FCB2DF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283" y="5296884"/>
            <a:ext cx="789613" cy="458570"/>
          </a:xfrm>
          <a:prstGeom prst="rect">
            <a:avLst/>
          </a:prstGeom>
        </p:spPr>
      </p:pic>
      <p:pic>
        <p:nvPicPr>
          <p:cNvPr id="25" name="Picture 25" descr="A person taking a selfie&#10;&#10;Description automatically generated">
            <a:extLst>
              <a:ext uri="{FF2B5EF4-FFF2-40B4-BE49-F238E27FC236}">
                <a16:creationId xmlns:a16="http://schemas.microsoft.com/office/drawing/2014/main" id="{7CDC73D1-354B-948D-6DE7-BA71F7D2FD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90134" y="1459181"/>
            <a:ext cx="1563286" cy="1554480"/>
          </a:xfrm>
          <a:prstGeom prst="rect">
            <a:avLst/>
          </a:prstGeom>
        </p:spPr>
      </p:pic>
      <p:pic>
        <p:nvPicPr>
          <p:cNvPr id="26" name="Picture 26">
            <a:extLst>
              <a:ext uri="{FF2B5EF4-FFF2-40B4-BE49-F238E27FC236}">
                <a16:creationId xmlns:a16="http://schemas.microsoft.com/office/drawing/2014/main" id="{01F80C8D-E43E-00CA-F200-B2736B9DC2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49364" y="4183473"/>
            <a:ext cx="1589296" cy="1554480"/>
          </a:xfrm>
          <a:prstGeom prst="rect">
            <a:avLst/>
          </a:prstGeom>
        </p:spPr>
      </p:pic>
      <p:pic>
        <p:nvPicPr>
          <p:cNvPr id="27" name="Picture 27">
            <a:extLst>
              <a:ext uri="{FF2B5EF4-FFF2-40B4-BE49-F238E27FC236}">
                <a16:creationId xmlns:a16="http://schemas.microsoft.com/office/drawing/2014/main" id="{AE1A19C8-2899-B8CA-0021-2AE2F38C75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0446" y="1459181"/>
            <a:ext cx="1563286" cy="1554480"/>
          </a:xfrm>
          <a:prstGeom prst="rect">
            <a:avLst/>
          </a:prstGeom>
        </p:spPr>
      </p:pic>
      <p:pic>
        <p:nvPicPr>
          <p:cNvPr id="28" name="Picture 28">
            <a:extLst>
              <a:ext uri="{FF2B5EF4-FFF2-40B4-BE49-F238E27FC236}">
                <a16:creationId xmlns:a16="http://schemas.microsoft.com/office/drawing/2014/main" id="{5328C162-66C6-9C60-873D-F97C8B55F2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27141" y="4183474"/>
            <a:ext cx="1554480" cy="1554480"/>
          </a:xfrm>
          <a:prstGeom prst="rect">
            <a:avLst/>
          </a:prstGeom>
        </p:spPr>
      </p:pic>
      <p:pic>
        <p:nvPicPr>
          <p:cNvPr id="29" name="Picture 29">
            <a:extLst>
              <a:ext uri="{FF2B5EF4-FFF2-40B4-BE49-F238E27FC236}">
                <a16:creationId xmlns:a16="http://schemas.microsoft.com/office/drawing/2014/main" id="{F32312E6-DABA-EE51-FB43-B2A19B547A7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2855" t="12855" r="10289" b="10289"/>
          <a:stretch/>
        </p:blipFill>
        <p:spPr>
          <a:xfrm>
            <a:off x="3567289" y="4183474"/>
            <a:ext cx="1554480" cy="1554480"/>
          </a:xfrm>
          <a:prstGeom prst="ellipse">
            <a:avLst/>
          </a:prstGeom>
        </p:spPr>
      </p:pic>
      <p:pic>
        <p:nvPicPr>
          <p:cNvPr id="30" name="Picture 30">
            <a:extLst>
              <a:ext uri="{FF2B5EF4-FFF2-40B4-BE49-F238E27FC236}">
                <a16:creationId xmlns:a16="http://schemas.microsoft.com/office/drawing/2014/main" id="{B767BD05-E333-203D-0317-BF539208B8E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5067" y="4183474"/>
            <a:ext cx="1554480" cy="1554480"/>
          </a:xfrm>
          <a:prstGeom prst="rect">
            <a:avLst/>
          </a:prstGeom>
        </p:spPr>
      </p:pic>
      <p:pic>
        <p:nvPicPr>
          <p:cNvPr id="31" name="Picture 31">
            <a:extLst>
              <a:ext uri="{FF2B5EF4-FFF2-40B4-BE49-F238E27FC236}">
                <a16:creationId xmlns:a16="http://schemas.microsoft.com/office/drawing/2014/main" id="{7F474644-7B32-C9F3-6880-33825F5538D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68992" y="1459181"/>
            <a:ext cx="1563286" cy="1554480"/>
          </a:xfrm>
          <a:prstGeom prst="rect">
            <a:avLst/>
          </a:prstGeom>
        </p:spPr>
      </p:pic>
      <p:pic>
        <p:nvPicPr>
          <p:cNvPr id="32" name="Picture 32">
            <a:extLst>
              <a:ext uri="{FF2B5EF4-FFF2-40B4-BE49-F238E27FC236}">
                <a16:creationId xmlns:a16="http://schemas.microsoft.com/office/drawing/2014/main" id="{1F7348EF-0A7C-61AE-C16A-595E99736080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7941" t="17941" r="16049" b="16049"/>
          <a:stretch/>
        </p:blipFill>
        <p:spPr>
          <a:xfrm>
            <a:off x="2567191" y="1459181"/>
            <a:ext cx="1572092" cy="155448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824672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 descr="From left to right, Ifeolu David, Austin Lawrence, Duke Cruz, Rowena Woode and Carlos Rivera.">
            <a:extLst>
              <a:ext uri="{FF2B5EF4-FFF2-40B4-BE49-F238E27FC236}">
                <a16:creationId xmlns:a16="http://schemas.microsoft.com/office/drawing/2014/main" id="{E874875A-70C4-33D1-121B-40977847A5EA}"/>
              </a:ext>
            </a:extLst>
          </p:cNvPr>
          <p:cNvSpPr txBox="1"/>
          <p:nvPr/>
        </p:nvSpPr>
        <p:spPr>
          <a:xfrm>
            <a:off x="490446" y="144649"/>
            <a:ext cx="11078802" cy="132343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4000">
                <a:latin typeface="Arial Black"/>
              </a:rPr>
              <a:t>NSF Graduate Research Fellowship Program Honorable Mentions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DE68C9-839B-3330-4047-8DFC8F981AB5}"/>
              </a:ext>
            </a:extLst>
          </p:cNvPr>
          <p:cNvSpPr txBox="1"/>
          <p:nvPr/>
        </p:nvSpPr>
        <p:spPr>
          <a:xfrm>
            <a:off x="147480" y="3035982"/>
            <a:ext cx="2878543" cy="104644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latin typeface="Calibri"/>
                <a:cs typeface="Calibri"/>
              </a:rPr>
              <a:t>Huda </a:t>
            </a:r>
            <a:r>
              <a:rPr lang="en-US" b="1" err="1">
                <a:latin typeface="Calibri"/>
                <a:cs typeface="Calibri"/>
              </a:rPr>
              <a:t>Ansaf</a:t>
            </a:r>
            <a:b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i="1">
                <a:latin typeface="Calibri"/>
                <a:cs typeface="Calibri"/>
              </a:rPr>
              <a:t>Systems and Molecular Biology</a:t>
            </a:r>
            <a:endParaRPr lang="en-US"/>
          </a:p>
          <a:p>
            <a:pPr algn="ctr"/>
            <a:r>
              <a:rPr lang="en-US" sz="1400" i="1" err="1">
                <a:latin typeface="Calibri Light" panose="020F0302020204030204" pitchFamily="34" charset="0"/>
                <a:cs typeface="Calibri Light" panose="020F0302020204030204" pitchFamily="34" charset="0"/>
              </a:rPr>
              <a:t>Bacc</a:t>
            </a:r>
            <a:r>
              <a:rPr lang="en-US" sz="1400" i="1">
                <a:latin typeface="Calibri Light" panose="020F0302020204030204" pitchFamily="34" charset="0"/>
                <a:cs typeface="Calibri Light" panose="020F0302020204030204" pitchFamily="34" charset="0"/>
              </a:rPr>
              <a:t>. and Current</a:t>
            </a:r>
            <a:br>
              <a:rPr lang="en-US" sz="1400" i="1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1400" i="1">
                <a:latin typeface="Calibri Light" panose="020F0302020204030204" pitchFamily="34" charset="0"/>
                <a:cs typeface="Calibri Light" panose="020F0302020204030204" pitchFamily="34" charset="0"/>
              </a:rPr>
              <a:t>Institution- MU</a:t>
            </a:r>
            <a:endParaRPr lang="en-US" sz="1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F7DB48B2-F47B-D49C-66C8-4AB5E948B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6563" y="6462269"/>
            <a:ext cx="2743200" cy="365125"/>
          </a:xfrm>
        </p:spPr>
        <p:txBody>
          <a:bodyPr/>
          <a:lstStyle/>
          <a:p>
            <a:fld id="{C6C19187-0210-4CC7-AE51-7FFB2AB55339}" type="slidenum">
              <a:rPr lang="en-US" dirty="0" smtClean="0"/>
              <a:pPr/>
              <a:t>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63E4E2-F46A-1418-48C1-83035F2EF328}"/>
              </a:ext>
            </a:extLst>
          </p:cNvPr>
          <p:cNvSpPr txBox="1"/>
          <p:nvPr/>
        </p:nvSpPr>
        <p:spPr>
          <a:xfrm>
            <a:off x="3290362" y="3025788"/>
            <a:ext cx="1787406" cy="129266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latin typeface="Calibri"/>
                <a:cs typeface="Calibri"/>
              </a:rPr>
              <a:t>Summer Bjorn</a:t>
            </a:r>
            <a:b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i="1">
                <a:latin typeface="Calibri" panose="020F0502020204030204" pitchFamily="34" charset="0"/>
                <a:cs typeface="Calibri" panose="020F0502020204030204" pitchFamily="34" charset="0"/>
              </a:rPr>
              <a:t>Geosciences</a:t>
            </a:r>
            <a:endParaRPr lang="en-US" i="1"/>
          </a:p>
          <a:p>
            <a:pPr algn="ctr"/>
            <a:r>
              <a:rPr lang="en-US" sz="1400" i="1" err="1">
                <a:latin typeface="Calibri Light" panose="020F0302020204030204" pitchFamily="34" charset="0"/>
                <a:cs typeface="Calibri Light" panose="020F0302020204030204" pitchFamily="34" charset="0"/>
              </a:rPr>
              <a:t>Bacc</a:t>
            </a:r>
            <a:r>
              <a:rPr lang="en-US" sz="1400" i="1">
                <a:latin typeface="Calibri Light" panose="020F0302020204030204" pitchFamily="34" charset="0"/>
                <a:cs typeface="Calibri Light" panose="020F0302020204030204" pitchFamily="34" charset="0"/>
              </a:rPr>
              <a:t>. and Current Institution- MU</a:t>
            </a:r>
          </a:p>
          <a:p>
            <a:pPr algn="ctr"/>
            <a:endParaRPr lang="en-US" sz="1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06904D-B1AF-B881-918A-5DCA4BAC57B2}"/>
              </a:ext>
            </a:extLst>
          </p:cNvPr>
          <p:cNvSpPr txBox="1"/>
          <p:nvPr/>
        </p:nvSpPr>
        <p:spPr>
          <a:xfrm>
            <a:off x="6308421" y="3025788"/>
            <a:ext cx="1787406" cy="104644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latin typeface="Calibri"/>
                <a:cs typeface="Calibri"/>
              </a:rPr>
              <a:t>Alyssa </a:t>
            </a:r>
            <a:r>
              <a:rPr lang="en-US" b="1" err="1">
                <a:latin typeface="Calibri"/>
                <a:cs typeface="Calibri"/>
              </a:rPr>
              <a:t>Labonte</a:t>
            </a:r>
            <a:b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i="1">
                <a:latin typeface="Calibri"/>
                <a:cs typeface="Calibri"/>
              </a:rPr>
              <a:t>Neurosciences</a:t>
            </a:r>
            <a:endParaRPr lang="en-US"/>
          </a:p>
          <a:p>
            <a:pPr algn="ctr"/>
            <a:r>
              <a:rPr lang="en-US" sz="1400" i="1" err="1">
                <a:latin typeface="Calibri Light" panose="020F0302020204030204" pitchFamily="34" charset="0"/>
                <a:cs typeface="Calibri Light" panose="020F0302020204030204" pitchFamily="34" charset="0"/>
              </a:rPr>
              <a:t>Bacc</a:t>
            </a:r>
            <a:r>
              <a:rPr lang="en-US" sz="1400" i="1">
                <a:latin typeface="Calibri Light" panose="020F0302020204030204" pitchFamily="34" charset="0"/>
                <a:cs typeface="Calibri Light" panose="020F0302020204030204" pitchFamily="34" charset="0"/>
              </a:rPr>
              <a:t>. Institution- MU</a:t>
            </a:r>
          </a:p>
          <a:p>
            <a:pPr algn="ctr"/>
            <a:endParaRPr lang="en-US" sz="1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CF92FC-D230-F1DC-FC0E-80458A0BC24E}"/>
              </a:ext>
            </a:extLst>
          </p:cNvPr>
          <p:cNvSpPr txBox="1"/>
          <p:nvPr/>
        </p:nvSpPr>
        <p:spPr>
          <a:xfrm>
            <a:off x="9265173" y="3025788"/>
            <a:ext cx="1787406" cy="104644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latin typeface="Calibri"/>
                <a:cs typeface="Calibri"/>
              </a:rPr>
              <a:t>Samantha </a:t>
            </a:r>
            <a:r>
              <a:rPr lang="en-US" b="1" err="1">
                <a:latin typeface="Calibri"/>
                <a:cs typeface="Calibri"/>
              </a:rPr>
              <a:t>Lapka</a:t>
            </a:r>
            <a:b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i="1">
                <a:latin typeface="Calibri"/>
                <a:cs typeface="Calibri"/>
              </a:rPr>
              <a:t>Psychology</a:t>
            </a:r>
            <a:endParaRPr lang="en-US"/>
          </a:p>
          <a:p>
            <a:pPr algn="ctr"/>
            <a:r>
              <a:rPr lang="en-US" sz="1400" i="1" err="1">
                <a:latin typeface="Calibri Light" panose="020F0302020204030204" pitchFamily="34" charset="0"/>
                <a:cs typeface="Calibri Light" panose="020F0302020204030204" pitchFamily="34" charset="0"/>
              </a:rPr>
              <a:t>Bacc</a:t>
            </a:r>
            <a:r>
              <a:rPr lang="en-US" sz="1400" i="1">
                <a:latin typeface="Calibri Light" panose="020F0302020204030204" pitchFamily="34" charset="0"/>
                <a:cs typeface="Calibri Light" panose="020F0302020204030204" pitchFamily="34" charset="0"/>
              </a:rPr>
              <a:t>. Institution- MU</a:t>
            </a:r>
          </a:p>
          <a:p>
            <a:pPr algn="ctr"/>
            <a:endParaRPr lang="en-US" sz="1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78B35F-2DCB-EDF5-2EFD-97F488409E17}"/>
              </a:ext>
            </a:extLst>
          </p:cNvPr>
          <p:cNvSpPr txBox="1"/>
          <p:nvPr/>
        </p:nvSpPr>
        <p:spPr>
          <a:xfrm>
            <a:off x="581810" y="5724147"/>
            <a:ext cx="2147244" cy="104644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latin typeface="Calibri"/>
                <a:cs typeface="Calibri"/>
              </a:rPr>
              <a:t>Allison Salamone</a:t>
            </a:r>
            <a:b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i="1">
                <a:latin typeface="Calibri"/>
                <a:cs typeface="Calibri"/>
              </a:rPr>
              <a:t>Geosciences</a:t>
            </a:r>
            <a:endParaRPr lang="en-US"/>
          </a:p>
          <a:p>
            <a:pPr algn="ctr"/>
            <a:r>
              <a:rPr lang="en-US" sz="1400" i="1" err="1">
                <a:latin typeface="Calibri Light" panose="020F0302020204030204" pitchFamily="34" charset="0"/>
                <a:cs typeface="Calibri Light" panose="020F0302020204030204" pitchFamily="34" charset="0"/>
              </a:rPr>
              <a:t>Bacc</a:t>
            </a:r>
            <a:r>
              <a:rPr lang="en-US" sz="1400" i="1">
                <a:latin typeface="Calibri Light" panose="020F0302020204030204" pitchFamily="34" charset="0"/>
                <a:cs typeface="Calibri Light" panose="020F0302020204030204" pitchFamily="34" charset="0"/>
              </a:rPr>
              <a:t>. and Current Institution- MU</a:t>
            </a:r>
            <a:endParaRPr lang="en-US" sz="1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18232A-53BD-FC03-CF8B-D735D3F436A9}"/>
              </a:ext>
            </a:extLst>
          </p:cNvPr>
          <p:cNvSpPr txBox="1"/>
          <p:nvPr/>
        </p:nvSpPr>
        <p:spPr>
          <a:xfrm>
            <a:off x="5673859" y="5724147"/>
            <a:ext cx="3056531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latin typeface="Calibri"/>
                <a:cs typeface="Calibri"/>
              </a:rPr>
              <a:t>Elanor Jackson</a:t>
            </a:r>
            <a:b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i="1">
                <a:latin typeface="Calibri"/>
                <a:cs typeface="Calibri"/>
              </a:rPr>
              <a:t>Computer Security </a:t>
            </a:r>
          </a:p>
          <a:p>
            <a:pPr algn="ctr"/>
            <a:r>
              <a:rPr lang="en-US" sz="1600" i="1">
                <a:latin typeface="Calibri"/>
                <a:cs typeface="Calibri"/>
              </a:rPr>
              <a:t>and Privacy</a:t>
            </a:r>
            <a:endParaRPr lang="en-US"/>
          </a:p>
          <a:p>
            <a:pPr algn="ctr"/>
            <a:r>
              <a:rPr lang="en-US" sz="1400" i="1" err="1">
                <a:latin typeface="Calibri Light" panose="020F0302020204030204" pitchFamily="34" charset="0"/>
                <a:cs typeface="Calibri Light" panose="020F0302020204030204" pitchFamily="34" charset="0"/>
              </a:rPr>
              <a:t>Bacc</a:t>
            </a:r>
            <a:r>
              <a:rPr lang="en-US" sz="1400" i="1">
                <a:latin typeface="Calibri Light" panose="020F0302020204030204" pitchFamily="34" charset="0"/>
                <a:cs typeface="Calibri Light" panose="020F0302020204030204" pitchFamily="34" charset="0"/>
              </a:rPr>
              <a:t>. and Current Institution- S&amp;T</a:t>
            </a:r>
            <a:endParaRPr lang="en-US" sz="1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5A3258-8EE3-EE63-0DF6-F016D35AE624}"/>
              </a:ext>
            </a:extLst>
          </p:cNvPr>
          <p:cNvSpPr txBox="1"/>
          <p:nvPr/>
        </p:nvSpPr>
        <p:spPr>
          <a:xfrm>
            <a:off x="9045676" y="5724147"/>
            <a:ext cx="222640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latin typeface="Calibri"/>
                <a:cs typeface="Calibri"/>
              </a:rPr>
              <a:t>Megan Lenox</a:t>
            </a:r>
            <a:b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i="1">
                <a:latin typeface="Calibri"/>
                <a:cs typeface="Calibri"/>
              </a:rPr>
              <a:t>Materials Engineering</a:t>
            </a:r>
            <a:endParaRPr lang="en-US"/>
          </a:p>
          <a:p>
            <a:pPr algn="ctr"/>
            <a:r>
              <a:rPr lang="en-US" sz="1400" i="1" err="1">
                <a:latin typeface="Calibri Light" panose="020F0302020204030204" pitchFamily="34" charset="0"/>
                <a:cs typeface="Calibri Light" panose="020F0302020204030204" pitchFamily="34" charset="0"/>
              </a:rPr>
              <a:t>Bacc</a:t>
            </a:r>
            <a:r>
              <a:rPr lang="en-US" sz="1400" i="1">
                <a:latin typeface="Calibri Light" panose="020F0302020204030204" pitchFamily="34" charset="0"/>
                <a:cs typeface="Calibri Light" panose="020F0302020204030204" pitchFamily="34" charset="0"/>
              </a:rPr>
              <a:t>. Institution- S&amp;T</a:t>
            </a:r>
            <a:endParaRPr lang="en-US" sz="1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E6D644-62C9-5705-409E-A103E3651EAB}"/>
              </a:ext>
            </a:extLst>
          </p:cNvPr>
          <p:cNvSpPr txBox="1"/>
          <p:nvPr/>
        </p:nvSpPr>
        <p:spPr>
          <a:xfrm>
            <a:off x="3110443" y="5724147"/>
            <a:ext cx="2147244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latin typeface="Calibri"/>
                <a:cs typeface="Calibri"/>
              </a:rPr>
              <a:t>Alyssa </a:t>
            </a:r>
            <a:r>
              <a:rPr lang="en-US" b="1" err="1">
                <a:latin typeface="Calibri"/>
                <a:cs typeface="Calibri"/>
              </a:rPr>
              <a:t>Smolensky</a:t>
            </a:r>
            <a:b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i="1">
                <a:latin typeface="Calibri"/>
                <a:cs typeface="Calibri"/>
              </a:rPr>
              <a:t>Computationally Intensive Research</a:t>
            </a:r>
            <a:endParaRPr lang="en-US"/>
          </a:p>
          <a:p>
            <a:pPr algn="ctr"/>
            <a:r>
              <a:rPr lang="en-US" sz="1400" i="1">
                <a:latin typeface="Calibri Light" panose="020F0302020204030204" pitchFamily="34" charset="0"/>
                <a:cs typeface="Calibri Light" panose="020F0302020204030204" pitchFamily="34" charset="0"/>
              </a:rPr>
              <a:t>Current Institution- MU</a:t>
            </a:r>
            <a:endParaRPr lang="en-US" sz="1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Huda Ansaf">
            <a:extLst>
              <a:ext uri="{FF2B5EF4-FFF2-40B4-BE49-F238E27FC236}">
                <a16:creationId xmlns:a16="http://schemas.microsoft.com/office/drawing/2014/main" id="{3F8E40EE-0648-0B47-EDB0-DC55DDC115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7" t="2626" r="5157" b="25625"/>
          <a:stretch/>
        </p:blipFill>
        <p:spPr bwMode="auto">
          <a:xfrm>
            <a:off x="815862" y="1486858"/>
            <a:ext cx="1554480" cy="155448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BBA1195B-AB87-9402-985E-09381B35EA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90357" y="1486858"/>
            <a:ext cx="1554480" cy="155448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xecutive Board | The Young Scientist Program (YSP) | Washington University  in St. Louis">
            <a:extLst>
              <a:ext uri="{FF2B5EF4-FFF2-40B4-BE49-F238E27FC236}">
                <a16:creationId xmlns:a16="http://schemas.microsoft.com/office/drawing/2014/main" id="{9C53B192-60A0-CC86-6674-5EF59ACF60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8" b="33491"/>
          <a:stretch/>
        </p:blipFill>
        <p:spPr bwMode="auto">
          <a:xfrm>
            <a:off x="6424884" y="1486859"/>
            <a:ext cx="1554479" cy="155447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amantha Lapka - Doctoral Student - The Ohio State University | LinkedIn">
            <a:extLst>
              <a:ext uri="{FF2B5EF4-FFF2-40B4-BE49-F238E27FC236}">
                <a16:creationId xmlns:a16="http://schemas.microsoft.com/office/drawing/2014/main" id="{333CFC90-2AA5-E376-AD7C-728B39947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1636" y="1486858"/>
            <a:ext cx="1554480" cy="155448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rofile photo of Alli Salamone">
            <a:extLst>
              <a:ext uri="{FF2B5EF4-FFF2-40B4-BE49-F238E27FC236}">
                <a16:creationId xmlns:a16="http://schemas.microsoft.com/office/drawing/2014/main" id="{FBB68A72-81E8-E6F0-5DC1-11A2D1762A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1" t="2243" r="11277" b="22044"/>
          <a:stretch/>
        </p:blipFill>
        <p:spPr bwMode="auto">
          <a:xfrm>
            <a:off x="860851" y="4180380"/>
            <a:ext cx="1554480" cy="155448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9E03F32E-1059-B89F-0C6B-2C2657BB07A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" t="920" r="2046" b="21004"/>
          <a:stretch/>
        </p:blipFill>
        <p:spPr>
          <a:xfrm>
            <a:off x="3390357" y="4143857"/>
            <a:ext cx="1554480" cy="1554480"/>
          </a:xfrm>
          <a:prstGeom prst="ellipse">
            <a:avLst/>
          </a:prstGeom>
        </p:spPr>
      </p:pic>
      <p:pic>
        <p:nvPicPr>
          <p:cNvPr id="1038" name="Picture 14" descr="People">
            <a:extLst>
              <a:ext uri="{FF2B5EF4-FFF2-40B4-BE49-F238E27FC236}">
                <a16:creationId xmlns:a16="http://schemas.microsoft.com/office/drawing/2014/main" id="{94533585-A383-4760-92F7-FAFA062DF5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7" t="11590" r="33840" b="10967"/>
          <a:stretch/>
        </p:blipFill>
        <p:spPr bwMode="auto">
          <a:xfrm rot="5400000">
            <a:off x="6424884" y="4180380"/>
            <a:ext cx="1554480" cy="155448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Profile photo of Megan Lenox">
            <a:extLst>
              <a:ext uri="{FF2B5EF4-FFF2-40B4-BE49-F238E27FC236}">
                <a16:creationId xmlns:a16="http://schemas.microsoft.com/office/drawing/2014/main" id="{3E879626-A647-6BC7-9E32-7168F78049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" t="8605" r="34927" b="26586"/>
          <a:stretch/>
        </p:blipFill>
        <p:spPr bwMode="auto">
          <a:xfrm>
            <a:off x="9433197" y="4171942"/>
            <a:ext cx="1554480" cy="155448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From left to right, Ifeolu David, Austin Lawrence, Duke Cruz, Rowena Woode and Carlos Rivera.">
            <a:extLst>
              <a:ext uri="{FF2B5EF4-FFF2-40B4-BE49-F238E27FC236}">
                <a16:creationId xmlns:a16="http://schemas.microsoft.com/office/drawing/2014/main" id="{516BAC54-970C-5A3B-5BBC-E508CA6E509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46" y="2595717"/>
            <a:ext cx="500148" cy="543580"/>
          </a:xfrm>
          <a:prstGeom prst="rect">
            <a:avLst/>
          </a:prstGeom>
        </p:spPr>
      </p:pic>
      <p:pic>
        <p:nvPicPr>
          <p:cNvPr id="15" name="Picture 14" descr="From left to right, Ifeolu David, Austin Lawrence, Duke Cruz, Rowena Woode and Carlos Rivera.">
            <a:extLst>
              <a:ext uri="{FF2B5EF4-FFF2-40B4-BE49-F238E27FC236}">
                <a16:creationId xmlns:a16="http://schemas.microsoft.com/office/drawing/2014/main" id="{149BA0E7-4ADD-6090-7076-67880912CBE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817" y="2570607"/>
            <a:ext cx="500148" cy="543580"/>
          </a:xfrm>
          <a:prstGeom prst="rect">
            <a:avLst/>
          </a:prstGeom>
        </p:spPr>
      </p:pic>
      <p:pic>
        <p:nvPicPr>
          <p:cNvPr id="16" name="Picture 15" descr="From left to right, Ifeolu David, Austin Lawrence, Duke Cruz, Rowena Woode and Carlos Rivera.">
            <a:extLst>
              <a:ext uri="{FF2B5EF4-FFF2-40B4-BE49-F238E27FC236}">
                <a16:creationId xmlns:a16="http://schemas.microsoft.com/office/drawing/2014/main" id="{E3774D8F-32A0-0FB1-17A0-E133AADF068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036" y="2595717"/>
            <a:ext cx="500148" cy="543580"/>
          </a:xfrm>
          <a:prstGeom prst="rect">
            <a:avLst/>
          </a:prstGeom>
        </p:spPr>
      </p:pic>
      <p:pic>
        <p:nvPicPr>
          <p:cNvPr id="17" name="Picture 16" descr="From left to right, Ifeolu David, Austin Lawrence, Duke Cruz, Rowena Woode and Carlos Rivera.">
            <a:extLst>
              <a:ext uri="{FF2B5EF4-FFF2-40B4-BE49-F238E27FC236}">
                <a16:creationId xmlns:a16="http://schemas.microsoft.com/office/drawing/2014/main" id="{60613306-CF7C-716A-C528-2122C62F42F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5676" y="2547615"/>
            <a:ext cx="500148" cy="543580"/>
          </a:xfrm>
          <a:prstGeom prst="rect">
            <a:avLst/>
          </a:prstGeom>
        </p:spPr>
      </p:pic>
      <p:pic>
        <p:nvPicPr>
          <p:cNvPr id="18" name="Picture 17" descr="From left to right, Ifeolu David, Austin Lawrence, Duke Cruz, Rowena Woode and Carlos Rivera.">
            <a:extLst>
              <a:ext uri="{FF2B5EF4-FFF2-40B4-BE49-F238E27FC236}">
                <a16:creationId xmlns:a16="http://schemas.microsoft.com/office/drawing/2014/main" id="{CEA84145-21F1-531F-BBE9-53AFFE386CA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48" y="5289238"/>
            <a:ext cx="500148" cy="543580"/>
          </a:xfrm>
          <a:prstGeom prst="rect">
            <a:avLst/>
          </a:prstGeom>
        </p:spPr>
      </p:pic>
      <p:pic>
        <p:nvPicPr>
          <p:cNvPr id="19" name="Picture 18" descr="From left to right, Ifeolu David, Austin Lawrence, Duke Cruz, Rowena Woode and Carlos Rivera.">
            <a:extLst>
              <a:ext uri="{FF2B5EF4-FFF2-40B4-BE49-F238E27FC236}">
                <a16:creationId xmlns:a16="http://schemas.microsoft.com/office/drawing/2014/main" id="{9BC8C4FE-AA20-25F5-FB0C-1B81DE10DA7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575" y="5281200"/>
            <a:ext cx="500148" cy="543580"/>
          </a:xfrm>
          <a:prstGeom prst="rect">
            <a:avLst/>
          </a:prstGeom>
        </p:spPr>
      </p:pic>
      <p:pic>
        <p:nvPicPr>
          <p:cNvPr id="22" name="Picture 21" descr="From left to right, Ifeolu David, Austin Lawrence, Duke Cruz, Rowena Woode and Carlos Rivera.">
            <a:extLst>
              <a:ext uri="{FF2B5EF4-FFF2-40B4-BE49-F238E27FC236}">
                <a16:creationId xmlns:a16="http://schemas.microsoft.com/office/drawing/2014/main" id="{6C89DA10-6A3C-1FD1-139A-0011CC1EE9F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070" y="5371141"/>
            <a:ext cx="404979" cy="327196"/>
          </a:xfrm>
          <a:prstGeom prst="rect">
            <a:avLst/>
          </a:prstGeom>
        </p:spPr>
      </p:pic>
      <p:pic>
        <p:nvPicPr>
          <p:cNvPr id="23" name="Picture 22" descr="From left to right, Ifeolu David, Austin Lawrence, Duke Cruz, Rowena Woode and Carlos Rivera.">
            <a:extLst>
              <a:ext uri="{FF2B5EF4-FFF2-40B4-BE49-F238E27FC236}">
                <a16:creationId xmlns:a16="http://schemas.microsoft.com/office/drawing/2014/main" id="{6F4D4BA1-6447-D56A-5F65-228B51623A5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3990" y="5371141"/>
            <a:ext cx="404979" cy="32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4595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descr="From left to right, Ifeolu David, Austin Lawrence, Duke Cruz, Rowena Woode and Carlos Rivera.">
            <a:extLst>
              <a:ext uri="{FF2B5EF4-FFF2-40B4-BE49-F238E27FC236}">
                <a16:creationId xmlns:a16="http://schemas.microsoft.com/office/drawing/2014/main" id="{3761F0A7-9EB7-32A5-6C4C-D22973C41868}"/>
              </a:ext>
            </a:extLst>
          </p:cNvPr>
          <p:cNvSpPr/>
          <p:nvPr/>
        </p:nvSpPr>
        <p:spPr>
          <a:xfrm>
            <a:off x="6290527" y="5177306"/>
            <a:ext cx="5576548" cy="1505627"/>
          </a:xfrm>
          <a:prstGeom prst="rect">
            <a:avLst/>
          </a:prstGeom>
          <a:solidFill>
            <a:srgbClr val="B3D7C2">
              <a:alpha val="358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 descr="From left to right, Ifeolu David, Austin Lawrence, Duke Cruz, Rowena Woode and Carlos Rivera.">
            <a:extLst>
              <a:ext uri="{FF2B5EF4-FFF2-40B4-BE49-F238E27FC236}">
                <a16:creationId xmlns:a16="http://schemas.microsoft.com/office/drawing/2014/main" id="{9D59A947-53A9-22E5-7161-A4A8A21202A1}"/>
              </a:ext>
            </a:extLst>
          </p:cNvPr>
          <p:cNvSpPr/>
          <p:nvPr/>
        </p:nvSpPr>
        <p:spPr>
          <a:xfrm>
            <a:off x="7552342" y="3666036"/>
            <a:ext cx="4316380" cy="1537688"/>
          </a:xfrm>
          <a:prstGeom prst="rect">
            <a:avLst/>
          </a:prstGeom>
          <a:solidFill>
            <a:srgbClr val="B3D7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 descr="From left to right, Ifeolu David, Austin Lawrence, Duke Cruz, Rowena Woode and Carlos Rivera.">
            <a:extLst>
              <a:ext uri="{FF2B5EF4-FFF2-40B4-BE49-F238E27FC236}">
                <a16:creationId xmlns:a16="http://schemas.microsoft.com/office/drawing/2014/main" id="{D7F15814-371E-09D8-1B6D-F5EBF0F6808D}"/>
              </a:ext>
            </a:extLst>
          </p:cNvPr>
          <p:cNvSpPr/>
          <p:nvPr/>
        </p:nvSpPr>
        <p:spPr>
          <a:xfrm>
            <a:off x="7132519" y="1954545"/>
            <a:ext cx="4758954" cy="1514930"/>
          </a:xfrm>
          <a:prstGeom prst="rect">
            <a:avLst/>
          </a:prstGeom>
          <a:solidFill>
            <a:srgbClr val="0066CC">
              <a:alpha val="1210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 descr="From left to right, Ifeolu David, Austin Lawrence, Duke Cruz, Rowena Woode and Carlos Rivera.">
            <a:extLst>
              <a:ext uri="{FF2B5EF4-FFF2-40B4-BE49-F238E27FC236}">
                <a16:creationId xmlns:a16="http://schemas.microsoft.com/office/drawing/2014/main" id="{8AB98851-6823-9189-A1D3-840C1A0B17C4}"/>
              </a:ext>
            </a:extLst>
          </p:cNvPr>
          <p:cNvSpPr/>
          <p:nvPr/>
        </p:nvSpPr>
        <p:spPr>
          <a:xfrm>
            <a:off x="7193377" y="1011368"/>
            <a:ext cx="4698096" cy="1463394"/>
          </a:xfrm>
          <a:prstGeom prst="rect">
            <a:avLst/>
          </a:prstGeom>
          <a:solidFill>
            <a:srgbClr val="B0D0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 descr="From left to right, Ifeolu David, Austin Lawrence, Duke Cruz, Rowena Woode and Carlos Rivera.">
            <a:extLst>
              <a:ext uri="{FF2B5EF4-FFF2-40B4-BE49-F238E27FC236}">
                <a16:creationId xmlns:a16="http://schemas.microsoft.com/office/drawing/2014/main" id="{67A994E6-ECAE-50A2-3860-5E7743D3234E}"/>
              </a:ext>
            </a:extLst>
          </p:cNvPr>
          <p:cNvSpPr/>
          <p:nvPr/>
        </p:nvSpPr>
        <p:spPr>
          <a:xfrm>
            <a:off x="267898" y="5158908"/>
            <a:ext cx="5754970" cy="152656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endParaRPr lang="en-US">
              <a:solidFill>
                <a:schemeClr val="tx1"/>
              </a:solidFill>
              <a:cs typeface="Arial"/>
            </a:endParaRPr>
          </a:p>
        </p:txBody>
      </p:sp>
      <p:sp>
        <p:nvSpPr>
          <p:cNvPr id="5" name="Rectangle 4" descr="From left to right, Ifeolu David, Austin Lawrence, Duke Cruz, Rowena Woode and Carlos Rivera.">
            <a:extLst>
              <a:ext uri="{FF2B5EF4-FFF2-40B4-BE49-F238E27FC236}">
                <a16:creationId xmlns:a16="http://schemas.microsoft.com/office/drawing/2014/main" id="{70126D00-1846-B100-35A5-B369B7DF22C9}"/>
              </a:ext>
            </a:extLst>
          </p:cNvPr>
          <p:cNvSpPr/>
          <p:nvPr/>
        </p:nvSpPr>
        <p:spPr>
          <a:xfrm>
            <a:off x="1763548" y="3662763"/>
            <a:ext cx="4250028" cy="1514543"/>
          </a:xfrm>
          <a:prstGeom prst="rect">
            <a:avLst/>
          </a:prstGeom>
          <a:solidFill>
            <a:schemeClr val="accent4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 descr="From left to right, Ifeolu David, Austin Lawrence, Duke Cruz, Rowena Woode and Carlos Rivera.">
            <a:extLst>
              <a:ext uri="{FF2B5EF4-FFF2-40B4-BE49-F238E27FC236}">
                <a16:creationId xmlns:a16="http://schemas.microsoft.com/office/drawing/2014/main" id="{1FA0B33A-5AD5-4FD2-8356-214715EFDFF8}"/>
              </a:ext>
            </a:extLst>
          </p:cNvPr>
          <p:cNvSpPr txBox="1"/>
          <p:nvPr/>
        </p:nvSpPr>
        <p:spPr>
          <a:xfrm>
            <a:off x="8118345" y="1550266"/>
            <a:ext cx="3745501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>
                <a:latin typeface="Calibri"/>
                <a:cs typeface="Calibri"/>
              </a:rPr>
              <a:t>Dr. Virginia Blanton</a:t>
            </a:r>
            <a:r>
              <a:rPr lang="en-US" i="1">
                <a:latin typeface="Calibri"/>
                <a:cs typeface="Calibri"/>
              </a:rPr>
              <a:t>, Humanities and Social Sciences</a:t>
            </a:r>
            <a:br>
              <a:rPr lang="en-US" b="1">
                <a:latin typeface="Calibri"/>
                <a:cs typeface="Calibri"/>
              </a:rPr>
            </a:br>
            <a:r>
              <a:rPr lang="en-US" b="1">
                <a:latin typeface="Calibri"/>
                <a:cs typeface="Calibri"/>
              </a:rPr>
              <a:t>Dr. </a:t>
            </a:r>
            <a:r>
              <a:rPr lang="en-US" b="1" err="1">
                <a:latin typeface="Calibri"/>
                <a:cs typeface="Calibri"/>
              </a:rPr>
              <a:t>Yotam</a:t>
            </a:r>
            <a:r>
              <a:rPr lang="en-US" b="1">
                <a:latin typeface="Calibri"/>
                <a:cs typeface="Calibri"/>
              </a:rPr>
              <a:t> Haber</a:t>
            </a:r>
            <a:r>
              <a:rPr lang="en-US" i="1">
                <a:latin typeface="Calibri"/>
                <a:cs typeface="Calibri"/>
              </a:rPr>
              <a:t>,</a:t>
            </a:r>
            <a:r>
              <a:rPr lang="en-US" b="1">
                <a:latin typeface="Calibri"/>
                <a:cs typeface="Calibri"/>
              </a:rPr>
              <a:t> </a:t>
            </a:r>
            <a:r>
              <a:rPr lang="en-US" i="1">
                <a:latin typeface="Calibri"/>
                <a:cs typeface="Calibri"/>
              </a:rPr>
              <a:t>Conservatory</a:t>
            </a:r>
            <a:endParaRPr lang="en-US">
              <a:cs typeface="Arial"/>
            </a:endParaRPr>
          </a:p>
        </p:txBody>
      </p:sp>
      <p:pic>
        <p:nvPicPr>
          <p:cNvPr id="15" name="Picture 14" descr="From left to right, Ifeolu David, Austin Lawrence, Duke Cruz, Rowena Woode and Carlos Rivera.">
            <a:extLst>
              <a:ext uri="{FF2B5EF4-FFF2-40B4-BE49-F238E27FC236}">
                <a16:creationId xmlns:a16="http://schemas.microsoft.com/office/drawing/2014/main" id="{BB16DC19-533E-4995-8774-A46AB68676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226" y="1011367"/>
            <a:ext cx="1194131" cy="656125"/>
          </a:xfrm>
          <a:prstGeom prst="rect">
            <a:avLst/>
          </a:prstGeom>
        </p:spPr>
      </p:pic>
      <p:pic>
        <p:nvPicPr>
          <p:cNvPr id="20" name="Picture 19" descr="From left to right, Ifeolu David, Austin Lawrence, Duke Cruz, Rowena Woode and Carlos Rivera.">
            <a:extLst>
              <a:ext uri="{FF2B5EF4-FFF2-40B4-BE49-F238E27FC236}">
                <a16:creationId xmlns:a16="http://schemas.microsoft.com/office/drawing/2014/main" id="{977F708B-E49F-4BC1-8281-FC663A19B4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217" y="3707296"/>
            <a:ext cx="857673" cy="945976"/>
          </a:xfrm>
          <a:prstGeom prst="rect">
            <a:avLst/>
          </a:prstGeom>
        </p:spPr>
      </p:pic>
      <p:pic>
        <p:nvPicPr>
          <p:cNvPr id="22" name="Picture 21" descr="From left to right, Ifeolu David, Austin Lawrence, Duke Cruz, Rowena Woode and Carlos Rivera.">
            <a:extLst>
              <a:ext uri="{FF2B5EF4-FFF2-40B4-BE49-F238E27FC236}">
                <a16:creationId xmlns:a16="http://schemas.microsoft.com/office/drawing/2014/main" id="{5F92682F-F0E5-4080-BB63-4BD166AFBE7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693" y="3792195"/>
            <a:ext cx="665281" cy="537504"/>
          </a:xfrm>
          <a:prstGeom prst="rect">
            <a:avLst/>
          </a:prstGeom>
        </p:spPr>
      </p:pic>
      <p:sp>
        <p:nvSpPr>
          <p:cNvPr id="26" name="TextBox 25" descr="From left to right, Ifeolu David, Austin Lawrence, Duke Cruz, Rowena Woode and Carlos Rivera.">
            <a:extLst>
              <a:ext uri="{FF2B5EF4-FFF2-40B4-BE49-F238E27FC236}">
                <a16:creationId xmlns:a16="http://schemas.microsoft.com/office/drawing/2014/main" id="{C07D652D-EF67-4B65-8880-B94B8FD411AD}"/>
              </a:ext>
            </a:extLst>
          </p:cNvPr>
          <p:cNvSpPr txBox="1"/>
          <p:nvPr/>
        </p:nvSpPr>
        <p:spPr>
          <a:xfrm>
            <a:off x="8204691" y="5258097"/>
            <a:ext cx="3550232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dirty="0">
                <a:latin typeface="Calibri"/>
                <a:cs typeface="Calibri"/>
              </a:rPr>
              <a:t>Named a Fellow of the Royal Society of Chemistry</a:t>
            </a:r>
            <a:endParaRPr lang="en-US" sz="2000" dirty="0"/>
          </a:p>
        </p:txBody>
      </p:sp>
      <p:sp>
        <p:nvSpPr>
          <p:cNvPr id="9" name="TextBox 8" descr="From left to right, Ifeolu David, Austin Lawrence, Duke Cruz, Rowena Woode and Carlos Rivera.">
            <a:extLst>
              <a:ext uri="{FF2B5EF4-FFF2-40B4-BE49-F238E27FC236}">
                <a16:creationId xmlns:a16="http://schemas.microsoft.com/office/drawing/2014/main" id="{00AEDC2A-2126-FA3B-40DB-14770F95CE43}"/>
              </a:ext>
            </a:extLst>
          </p:cNvPr>
          <p:cNvSpPr txBox="1"/>
          <p:nvPr/>
        </p:nvSpPr>
        <p:spPr>
          <a:xfrm>
            <a:off x="8111765" y="4417999"/>
            <a:ext cx="3056385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>
                <a:latin typeface="Calibri"/>
                <a:cs typeface="Calibri"/>
              </a:rPr>
              <a:t>Dr. Vadym </a:t>
            </a:r>
            <a:r>
              <a:rPr lang="en-US" b="1" err="1">
                <a:latin typeface="Calibri"/>
                <a:cs typeface="Calibri"/>
              </a:rPr>
              <a:t>Mochalin</a:t>
            </a:r>
            <a:endParaRPr lang="en-US" err="1"/>
          </a:p>
          <a:p>
            <a:r>
              <a:rPr lang="en-US" i="1">
                <a:latin typeface="Calibri"/>
                <a:cs typeface="Calibri"/>
              </a:rPr>
              <a:t>Chemistry</a:t>
            </a:r>
            <a:endParaRPr lang="en-US"/>
          </a:p>
        </p:txBody>
      </p:sp>
      <p:sp>
        <p:nvSpPr>
          <p:cNvPr id="33" name="TextBox 32" descr="From left to right, Ifeolu David, Austin Lawrence, Duke Cruz, Rowena Woode and Carlos Rivera.">
            <a:extLst>
              <a:ext uri="{FF2B5EF4-FFF2-40B4-BE49-F238E27FC236}">
                <a16:creationId xmlns:a16="http://schemas.microsoft.com/office/drawing/2014/main" id="{BCDB41A0-9451-5E0D-B6E2-E30223DBC817}"/>
              </a:ext>
            </a:extLst>
          </p:cNvPr>
          <p:cNvSpPr txBox="1"/>
          <p:nvPr/>
        </p:nvSpPr>
        <p:spPr>
          <a:xfrm>
            <a:off x="8114227" y="2513040"/>
            <a:ext cx="3690788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dirty="0">
                <a:latin typeface="Calibri"/>
                <a:ea typeface="+mn-lt"/>
                <a:cs typeface="+mn-lt"/>
              </a:rPr>
              <a:t>Named Fulbright Scholars for the 2023-24 academic year</a:t>
            </a:r>
            <a:endParaRPr lang="en-US" sz="2000" dirty="0"/>
          </a:p>
        </p:txBody>
      </p:sp>
      <p:sp>
        <p:nvSpPr>
          <p:cNvPr id="10" name="TextBox 9" descr="From left to right, Ifeolu David, Austin Lawrence, Duke Cruz, Rowena Woode and Carlos Rivera.">
            <a:extLst>
              <a:ext uri="{FF2B5EF4-FFF2-40B4-BE49-F238E27FC236}">
                <a16:creationId xmlns:a16="http://schemas.microsoft.com/office/drawing/2014/main" id="{465F1B2F-F784-59B4-F965-1519D4008F77}"/>
              </a:ext>
            </a:extLst>
          </p:cNvPr>
          <p:cNvSpPr txBox="1"/>
          <p:nvPr/>
        </p:nvSpPr>
        <p:spPr>
          <a:xfrm>
            <a:off x="2205005" y="4514061"/>
            <a:ext cx="3644608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 dirty="0">
                <a:latin typeface="Calibri"/>
                <a:cs typeface="Calibri"/>
              </a:rPr>
              <a:t>Dr. Andy Frey</a:t>
            </a:r>
            <a:endParaRPr lang="en-US" dirty="0"/>
          </a:p>
          <a:p>
            <a:r>
              <a:rPr lang="en-US" i="1" dirty="0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School of Social Work 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F63FC5-5FBF-77E0-4247-90828C7417F4}"/>
              </a:ext>
            </a:extLst>
          </p:cNvPr>
          <p:cNvSpPr txBox="1"/>
          <p:nvPr/>
        </p:nvSpPr>
        <p:spPr>
          <a:xfrm>
            <a:off x="2214581" y="5245124"/>
            <a:ext cx="3635032" cy="101566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000" dirty="0">
                <a:latin typeface="Calibri"/>
                <a:cs typeface="Calibri"/>
              </a:rPr>
              <a:t>Named Fellow of the American Academy of Social work and Social Welfare</a:t>
            </a:r>
            <a:endParaRPr lang="en-US" sz="2000" dirty="0"/>
          </a:p>
        </p:txBody>
      </p:sp>
      <p:sp>
        <p:nvSpPr>
          <p:cNvPr id="4" name="TextBox 3" descr="From left to right, Ifeolu David, Austin Lawrence, Duke Cruz, Rowena Woode and Carlos Rivera.">
            <a:extLst>
              <a:ext uri="{FF2B5EF4-FFF2-40B4-BE49-F238E27FC236}">
                <a16:creationId xmlns:a16="http://schemas.microsoft.com/office/drawing/2014/main" id="{FF3480FD-10FC-4A75-BBDE-AF1A2AADAEE8}"/>
              </a:ext>
            </a:extLst>
          </p:cNvPr>
          <p:cNvSpPr txBox="1"/>
          <p:nvPr/>
        </p:nvSpPr>
        <p:spPr>
          <a:xfrm>
            <a:off x="490446" y="144649"/>
            <a:ext cx="11078802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4000">
                <a:latin typeface="Arial Black"/>
              </a:rPr>
              <a:t>Faculty Success </a:t>
            </a:r>
          </a:p>
        </p:txBody>
      </p:sp>
      <p:sp>
        <p:nvSpPr>
          <p:cNvPr id="16" name="Rectangle 15" descr="From left to right, Ifeolu David, Austin Lawrence, Duke Cruz, Rowena Woode and Carlos Rivera.">
            <a:extLst>
              <a:ext uri="{FF2B5EF4-FFF2-40B4-BE49-F238E27FC236}">
                <a16:creationId xmlns:a16="http://schemas.microsoft.com/office/drawing/2014/main" id="{809CAC09-D79D-8B1A-141F-7F3C2FE449CB}"/>
              </a:ext>
            </a:extLst>
          </p:cNvPr>
          <p:cNvSpPr/>
          <p:nvPr/>
        </p:nvSpPr>
        <p:spPr>
          <a:xfrm>
            <a:off x="386986" y="2452400"/>
            <a:ext cx="5626537" cy="1017075"/>
          </a:xfrm>
          <a:prstGeom prst="rect">
            <a:avLst/>
          </a:prstGeom>
          <a:solidFill>
            <a:srgbClr val="981E32">
              <a:alpha val="1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 descr="From left to right, Ifeolu David, Austin Lawrence, Duke Cruz, Rowena Woode and Carlos Rivera.">
            <a:extLst>
              <a:ext uri="{FF2B5EF4-FFF2-40B4-BE49-F238E27FC236}">
                <a16:creationId xmlns:a16="http://schemas.microsoft.com/office/drawing/2014/main" id="{43BDF179-8ECF-97BA-3473-2F2A41C71309}"/>
              </a:ext>
            </a:extLst>
          </p:cNvPr>
          <p:cNvSpPr/>
          <p:nvPr/>
        </p:nvSpPr>
        <p:spPr>
          <a:xfrm>
            <a:off x="1155297" y="1002036"/>
            <a:ext cx="4858227" cy="1467666"/>
          </a:xfrm>
          <a:prstGeom prst="rect">
            <a:avLst/>
          </a:prstGeom>
          <a:solidFill>
            <a:srgbClr val="DDB4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4" descr="From left to right, Ifeolu David, Austin Lawrence, Duke Cruz, Rowena Woode and Carlos Rivera.">
            <a:extLst>
              <a:ext uri="{FF2B5EF4-FFF2-40B4-BE49-F238E27FC236}">
                <a16:creationId xmlns:a16="http://schemas.microsoft.com/office/drawing/2014/main" id="{D0FB1687-FA52-92E4-96E6-75E342563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223" y="1191750"/>
            <a:ext cx="942814" cy="408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2">
            <a:extLst>
              <a:ext uri="{FF2B5EF4-FFF2-40B4-BE49-F238E27FC236}">
                <a16:creationId xmlns:a16="http://schemas.microsoft.com/office/drawing/2014/main" id="{526CAEA0-F2BD-9C68-2E0B-6AFDB7661FD9}"/>
              </a:ext>
            </a:extLst>
          </p:cNvPr>
          <p:cNvSpPr txBox="1"/>
          <p:nvPr/>
        </p:nvSpPr>
        <p:spPr>
          <a:xfrm>
            <a:off x="2121863" y="2486615"/>
            <a:ext cx="3811774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Calibri"/>
                <a:cs typeface="Calibri"/>
              </a:rPr>
              <a:t>Spoke at the National Governors Association in Washington D.C..</a:t>
            </a:r>
            <a:endParaRPr lang="en-US" sz="2000" dirty="0"/>
          </a:p>
        </p:txBody>
      </p:sp>
      <p:sp>
        <p:nvSpPr>
          <p:cNvPr id="12" name="TextBox 3">
            <a:extLst>
              <a:ext uri="{FF2B5EF4-FFF2-40B4-BE49-F238E27FC236}">
                <a16:creationId xmlns:a16="http://schemas.microsoft.com/office/drawing/2014/main" id="{C4BD4575-4DAA-92EA-6994-81CEF9AE2FDB}"/>
              </a:ext>
            </a:extLst>
          </p:cNvPr>
          <p:cNvSpPr txBox="1"/>
          <p:nvPr/>
        </p:nvSpPr>
        <p:spPr>
          <a:xfrm>
            <a:off x="2121863" y="1631379"/>
            <a:ext cx="3891660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latin typeface="Calibri"/>
                <a:cs typeface="Calibri"/>
              </a:rPr>
              <a:t>Dr. Rachel Winograd</a:t>
            </a:r>
            <a:endParaRPr lang="en-US"/>
          </a:p>
          <a:p>
            <a:r>
              <a:rPr lang="en-US" i="1">
                <a:latin typeface="Calibri"/>
                <a:ea typeface="+mn-lt"/>
                <a:cs typeface="Calibri"/>
              </a:rPr>
              <a:t>Clinical Psychology</a:t>
            </a:r>
            <a:endParaRPr lang="en-US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ADD12A9F-94FE-646C-E520-7D96860C7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6563" y="6462269"/>
            <a:ext cx="2743200" cy="365125"/>
          </a:xfrm>
        </p:spPr>
        <p:txBody>
          <a:bodyPr/>
          <a:lstStyle/>
          <a:p>
            <a:fld id="{C6C19187-0210-4CC7-AE51-7FFB2AB55339}" type="slidenum">
              <a:rPr lang="en-US" dirty="0" smtClean="0"/>
              <a:pPr/>
              <a:t>7</a:t>
            </a:fld>
            <a:endParaRPr lang="en-US"/>
          </a:p>
        </p:txBody>
      </p:sp>
      <p:pic>
        <p:nvPicPr>
          <p:cNvPr id="11" name="Picture 13">
            <a:extLst>
              <a:ext uri="{FF2B5EF4-FFF2-40B4-BE49-F238E27FC236}">
                <a16:creationId xmlns:a16="http://schemas.microsoft.com/office/drawing/2014/main" id="{CBA1E5CC-DB68-B830-FBAD-55791E5E606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0328" t="308" r="28689" b="-308"/>
          <a:stretch/>
        </p:blipFill>
        <p:spPr>
          <a:xfrm>
            <a:off x="6294864" y="3666036"/>
            <a:ext cx="1858362" cy="3023002"/>
          </a:xfrm>
          <a:prstGeom prst="rect">
            <a:avLst/>
          </a:prstGeom>
        </p:spPr>
      </p:pic>
      <p:pic>
        <p:nvPicPr>
          <p:cNvPr id="14" name="Picture 17">
            <a:extLst>
              <a:ext uri="{FF2B5EF4-FFF2-40B4-BE49-F238E27FC236}">
                <a16:creationId xmlns:a16="http://schemas.microsoft.com/office/drawing/2014/main" id="{3CB24666-3B1A-1048-CF1C-514CA81AB7B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0674" t="8899" r="61236" b="29040"/>
          <a:stretch/>
        </p:blipFill>
        <p:spPr>
          <a:xfrm>
            <a:off x="6255689" y="1002036"/>
            <a:ext cx="1859067" cy="2466200"/>
          </a:xfrm>
          <a:prstGeom prst="rect">
            <a:avLst/>
          </a:prstGeom>
        </p:spPr>
      </p:pic>
      <p:pic>
        <p:nvPicPr>
          <p:cNvPr id="18" name="Picture 20">
            <a:extLst>
              <a:ext uri="{FF2B5EF4-FFF2-40B4-BE49-F238E27FC236}">
                <a16:creationId xmlns:a16="http://schemas.microsoft.com/office/drawing/2014/main" id="{C3CADD24-AFE7-54F3-B8C9-E5F0032A214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1237" t="12146" r="22624" b="21604"/>
          <a:stretch/>
        </p:blipFill>
        <p:spPr>
          <a:xfrm>
            <a:off x="7159083" y="1002036"/>
            <a:ext cx="994620" cy="2465692"/>
          </a:xfrm>
          <a:prstGeom prst="rect">
            <a:avLst/>
          </a:prstGeom>
        </p:spPr>
      </p:pic>
      <p:pic>
        <p:nvPicPr>
          <p:cNvPr id="21" name="Picture 22">
            <a:extLst>
              <a:ext uri="{FF2B5EF4-FFF2-40B4-BE49-F238E27FC236}">
                <a16:creationId xmlns:a16="http://schemas.microsoft.com/office/drawing/2014/main" id="{6A9E9C11-DA7E-B951-2044-F8104D308B8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2749" t="2524" r="15018" b="1327"/>
          <a:stretch/>
        </p:blipFill>
        <p:spPr>
          <a:xfrm>
            <a:off x="385414" y="3662763"/>
            <a:ext cx="1685135" cy="3017718"/>
          </a:xfrm>
          <a:prstGeom prst="rect">
            <a:avLst/>
          </a:prstGeom>
        </p:spPr>
      </p:pic>
      <p:pic>
        <p:nvPicPr>
          <p:cNvPr id="2" name="Picture 22">
            <a:extLst>
              <a:ext uri="{FF2B5EF4-FFF2-40B4-BE49-F238E27FC236}">
                <a16:creationId xmlns:a16="http://schemas.microsoft.com/office/drawing/2014/main" id="{1AF2B397-2DDC-508D-161D-389DCF2A654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7305" t="2164" r="34305" b="24611"/>
          <a:stretch/>
        </p:blipFill>
        <p:spPr>
          <a:xfrm>
            <a:off x="386986" y="1002036"/>
            <a:ext cx="1699524" cy="24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061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0" grpId="0" animBg="1"/>
      <p:bldP spid="27" grpId="0" animBg="1"/>
      <p:bldP spid="28" grpId="0" animBg="1"/>
      <p:bldP spid="24" grpId="0" animBg="1"/>
      <p:bldP spid="5" grpId="0" animBg="1"/>
      <p:bldP spid="13" grpId="0"/>
      <p:bldP spid="26" grpId="0"/>
      <p:bldP spid="9" grpId="0"/>
      <p:bldP spid="33" grpId="0"/>
      <p:bldP spid="10" grpId="0"/>
      <p:bldP spid="7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91682-7974-86A1-9C76-D9F83EF91A8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" y="21299"/>
            <a:ext cx="12191999" cy="856640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chemeClr val="tx1"/>
                </a:solidFill>
                <a:latin typeface="Arial Black"/>
                <a:ea typeface="+mj-lt"/>
                <a:cs typeface="Calibri"/>
              </a:rPr>
              <a:t>Total R&amp;D Proposals (7/1-3/31)</a:t>
            </a:r>
            <a:endParaRPr lang="en-US">
              <a:solidFill>
                <a:schemeClr val="tx1"/>
              </a:solidFill>
              <a:latin typeface="Arial Black"/>
            </a:endParaRP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B9D7E639-B783-F7AF-6173-1107227D8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7022" y="6471576"/>
            <a:ext cx="2743200" cy="365125"/>
          </a:xfrm>
        </p:spPr>
        <p:txBody>
          <a:bodyPr/>
          <a:lstStyle/>
          <a:p>
            <a:fld id="{C6C19187-0210-4CC7-AE51-7FFB2AB55339}" type="slidenum">
              <a:rPr lang="en-US" smtClean="0"/>
              <a:pPr/>
              <a:t>8</a:t>
            </a:fld>
            <a:endParaRPr lang="en-US"/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E80C8CDB-0BEE-4A9E-8D76-3B842AF7EA4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03598448"/>
              </p:ext>
            </p:extLst>
          </p:nvPr>
        </p:nvGraphicFramePr>
        <p:xfrm>
          <a:off x="522446" y="736116"/>
          <a:ext cx="5303520" cy="2926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B184E2F2-7C52-4DEE-A25E-8A4A99E716D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66263756"/>
              </p:ext>
            </p:extLst>
          </p:nvPr>
        </p:nvGraphicFramePr>
        <p:xfrm>
          <a:off x="522446" y="3716776"/>
          <a:ext cx="5303520" cy="2926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DCBCB7C7-FE6A-4C4D-82C0-D9F721A6F57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12029768"/>
              </p:ext>
            </p:extLst>
          </p:nvPr>
        </p:nvGraphicFramePr>
        <p:xfrm>
          <a:off x="6213634" y="716401"/>
          <a:ext cx="5303520" cy="2926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6A1F13E2-A0FD-40A4-BC95-626A52148D6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87132567"/>
              </p:ext>
            </p:extLst>
          </p:nvPr>
        </p:nvGraphicFramePr>
        <p:xfrm>
          <a:off x="6213634" y="3716776"/>
          <a:ext cx="5303520" cy="2926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9344689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91682-7974-86A1-9C76-D9F83EF91A8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" y="29374"/>
            <a:ext cx="12191999" cy="856640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chemeClr val="tx1"/>
                </a:solidFill>
                <a:latin typeface="Arial Black"/>
                <a:ea typeface="+mj-lt"/>
                <a:cs typeface="Calibri"/>
              </a:rPr>
              <a:t>Total R&amp;D Expenditures (7/1-3/31)</a:t>
            </a:r>
            <a:endParaRPr lang="en-US">
              <a:solidFill>
                <a:schemeClr val="tx1"/>
              </a:solidFill>
              <a:latin typeface="Arial Black"/>
            </a:endParaRP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262F1FBA-DC50-4935-9080-0FABA72A419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31792185"/>
              </p:ext>
            </p:extLst>
          </p:nvPr>
        </p:nvGraphicFramePr>
        <p:xfrm>
          <a:off x="6096000" y="794246"/>
          <a:ext cx="5303520" cy="2926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52BC6F93-540E-4448-AE25-962123A258E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26774227"/>
              </p:ext>
            </p:extLst>
          </p:nvPr>
        </p:nvGraphicFramePr>
        <p:xfrm>
          <a:off x="6096000" y="3794621"/>
          <a:ext cx="5303520" cy="2926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5DD09EF0-3BA6-415A-AC30-E9CF27DCC1E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61025599"/>
              </p:ext>
            </p:extLst>
          </p:nvPr>
        </p:nvGraphicFramePr>
        <p:xfrm>
          <a:off x="404812" y="3794621"/>
          <a:ext cx="5303520" cy="2926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A3FD535A-BD4F-43C1-84EB-6AED774C9A6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59576848"/>
              </p:ext>
            </p:extLst>
          </p:nvPr>
        </p:nvGraphicFramePr>
        <p:xfrm>
          <a:off x="404812" y="794246"/>
          <a:ext cx="5303520" cy="2926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9642032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8">
      <a:dk1>
        <a:sysClr val="windowText" lastClr="000000"/>
      </a:dk1>
      <a:lt1>
        <a:sysClr val="window" lastClr="FFFFFF"/>
      </a:lt1>
      <a:dk2>
        <a:srgbClr val="2D3D54"/>
      </a:dk2>
      <a:lt2>
        <a:srgbClr val="F1B82D"/>
      </a:lt2>
      <a:accent1>
        <a:srgbClr val="64697C"/>
      </a:accent1>
      <a:accent2>
        <a:srgbClr val="F6CD79"/>
      </a:accent2>
      <a:accent3>
        <a:srgbClr val="B3B2C0"/>
      </a:accent3>
      <a:accent4>
        <a:srgbClr val="F9E2B6"/>
      </a:accent4>
      <a:accent5>
        <a:srgbClr val="DADBE0"/>
      </a:accent5>
      <a:accent6>
        <a:srgbClr val="FDF4E5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UM Sys">
      <a:dk1>
        <a:srgbClr val="000000"/>
      </a:dk1>
      <a:lt1>
        <a:sysClr val="window" lastClr="FFFFFF"/>
      </a:lt1>
      <a:dk2>
        <a:srgbClr val="1C3044"/>
      </a:dk2>
      <a:lt2>
        <a:srgbClr val="F6CD79"/>
      </a:lt2>
      <a:accent1>
        <a:srgbClr val="0066CC"/>
      </a:accent1>
      <a:accent2>
        <a:srgbClr val="007A33"/>
      </a:accent2>
      <a:accent3>
        <a:srgbClr val="981E32"/>
      </a:accent3>
      <a:accent4>
        <a:srgbClr val="F1B82D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7_office theme">
  <a:themeElements>
    <a:clrScheme name="Mizzou 2020">
      <a:dk1>
        <a:srgbClr val="000000"/>
      </a:dk1>
      <a:lt1>
        <a:srgbClr val="FFFFFF"/>
      </a:lt1>
      <a:dk2>
        <a:srgbClr val="8F8883"/>
      </a:dk2>
      <a:lt2>
        <a:srgbClr val="DAD4CC"/>
      </a:lt2>
      <a:accent1>
        <a:srgbClr val="F0B82C"/>
      </a:accent1>
      <a:accent2>
        <a:srgbClr val="1C5E90"/>
      </a:accent2>
      <a:accent3>
        <a:srgbClr val="BD5B2B"/>
      </a:accent3>
      <a:accent4>
        <a:srgbClr val="69901D"/>
      </a:accent4>
      <a:accent5>
        <a:srgbClr val="900000"/>
      </a:accent5>
      <a:accent6>
        <a:srgbClr val="D7D7D7"/>
      </a:accent6>
      <a:hlink>
        <a:srgbClr val="900000"/>
      </a:hlink>
      <a:folHlink>
        <a:srgbClr val="1C5E9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MU Brand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F1B82D"/>
    </a:accent1>
    <a:accent2>
      <a:srgbClr val="7D7D7D"/>
    </a:accent2>
    <a:accent3>
      <a:srgbClr val="1C5E90"/>
    </a:accent3>
    <a:accent4>
      <a:srgbClr val="69901D"/>
    </a:accent4>
    <a:accent5>
      <a:srgbClr val="900000"/>
    </a:accent5>
    <a:accent6>
      <a:srgbClr val="BD5C2C"/>
    </a:accent6>
    <a:hlink>
      <a:srgbClr val="E4F1FA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0.xml><?xml version="1.0" encoding="utf-8"?>
<a:themeOverride xmlns:a="http://schemas.openxmlformats.org/drawingml/2006/main">
  <a:clrScheme name="MU Brand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F1B82D"/>
    </a:accent1>
    <a:accent2>
      <a:srgbClr val="7D7D7D"/>
    </a:accent2>
    <a:accent3>
      <a:srgbClr val="1C5E90"/>
    </a:accent3>
    <a:accent4>
      <a:srgbClr val="69901D"/>
    </a:accent4>
    <a:accent5>
      <a:srgbClr val="900000"/>
    </a:accent5>
    <a:accent6>
      <a:srgbClr val="BD5C2C"/>
    </a:accent6>
    <a:hlink>
      <a:srgbClr val="E4F1FA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1.xml><?xml version="1.0" encoding="utf-8"?>
<a:themeOverride xmlns:a="http://schemas.openxmlformats.org/drawingml/2006/main">
  <a:clrScheme name="MU Brand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F1B82D"/>
    </a:accent1>
    <a:accent2>
      <a:srgbClr val="7D7D7D"/>
    </a:accent2>
    <a:accent3>
      <a:srgbClr val="1C5E90"/>
    </a:accent3>
    <a:accent4>
      <a:srgbClr val="69901D"/>
    </a:accent4>
    <a:accent5>
      <a:srgbClr val="900000"/>
    </a:accent5>
    <a:accent6>
      <a:srgbClr val="BD5C2C"/>
    </a:accent6>
    <a:hlink>
      <a:srgbClr val="E4F1FA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2.xml><?xml version="1.0" encoding="utf-8"?>
<a:themeOverride xmlns:a="http://schemas.openxmlformats.org/drawingml/2006/main">
  <a:clrScheme name="MU Brand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F1B82D"/>
    </a:accent1>
    <a:accent2>
      <a:srgbClr val="7D7D7D"/>
    </a:accent2>
    <a:accent3>
      <a:srgbClr val="1C5E90"/>
    </a:accent3>
    <a:accent4>
      <a:srgbClr val="69901D"/>
    </a:accent4>
    <a:accent5>
      <a:srgbClr val="900000"/>
    </a:accent5>
    <a:accent6>
      <a:srgbClr val="BD5C2C"/>
    </a:accent6>
    <a:hlink>
      <a:srgbClr val="E4F1FA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3.xml><?xml version="1.0" encoding="utf-8"?>
<a:themeOverride xmlns:a="http://schemas.openxmlformats.org/drawingml/2006/main">
  <a:clrScheme name="MU Brand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F1B82D"/>
    </a:accent1>
    <a:accent2>
      <a:srgbClr val="7D7D7D"/>
    </a:accent2>
    <a:accent3>
      <a:srgbClr val="1C5E90"/>
    </a:accent3>
    <a:accent4>
      <a:srgbClr val="69901D"/>
    </a:accent4>
    <a:accent5>
      <a:srgbClr val="900000"/>
    </a:accent5>
    <a:accent6>
      <a:srgbClr val="BD5C2C"/>
    </a:accent6>
    <a:hlink>
      <a:srgbClr val="E4F1FA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4.xml><?xml version="1.0" encoding="utf-8"?>
<a:themeOverride xmlns:a="http://schemas.openxmlformats.org/drawingml/2006/main">
  <a:clrScheme name="MU Brand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F1B82D"/>
    </a:accent1>
    <a:accent2>
      <a:srgbClr val="7D7D7D"/>
    </a:accent2>
    <a:accent3>
      <a:srgbClr val="1C5E90"/>
    </a:accent3>
    <a:accent4>
      <a:srgbClr val="69901D"/>
    </a:accent4>
    <a:accent5>
      <a:srgbClr val="900000"/>
    </a:accent5>
    <a:accent6>
      <a:srgbClr val="BD5C2C"/>
    </a:accent6>
    <a:hlink>
      <a:srgbClr val="E4F1FA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5.xml><?xml version="1.0" encoding="utf-8"?>
<a:themeOverride xmlns:a="http://schemas.openxmlformats.org/drawingml/2006/main">
  <a:clrScheme name="MU Brand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F1B82D"/>
    </a:accent1>
    <a:accent2>
      <a:srgbClr val="7D7D7D"/>
    </a:accent2>
    <a:accent3>
      <a:srgbClr val="1C5E90"/>
    </a:accent3>
    <a:accent4>
      <a:srgbClr val="69901D"/>
    </a:accent4>
    <a:accent5>
      <a:srgbClr val="900000"/>
    </a:accent5>
    <a:accent6>
      <a:srgbClr val="BD5C2C"/>
    </a:accent6>
    <a:hlink>
      <a:srgbClr val="E4F1FA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6.xml><?xml version="1.0" encoding="utf-8"?>
<a:themeOverride xmlns:a="http://schemas.openxmlformats.org/drawingml/2006/main">
  <a:clrScheme name="MU Brand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F1B82D"/>
    </a:accent1>
    <a:accent2>
      <a:srgbClr val="7D7D7D"/>
    </a:accent2>
    <a:accent3>
      <a:srgbClr val="1C5E90"/>
    </a:accent3>
    <a:accent4>
      <a:srgbClr val="69901D"/>
    </a:accent4>
    <a:accent5>
      <a:srgbClr val="900000"/>
    </a:accent5>
    <a:accent6>
      <a:srgbClr val="BD5C2C"/>
    </a:accent6>
    <a:hlink>
      <a:srgbClr val="E4F1FA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7.xml><?xml version="1.0" encoding="utf-8"?>
<a:themeOverride xmlns:a="http://schemas.openxmlformats.org/drawingml/2006/main">
  <a:clrScheme name="MU Brand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F1B82D"/>
    </a:accent1>
    <a:accent2>
      <a:srgbClr val="7D7D7D"/>
    </a:accent2>
    <a:accent3>
      <a:srgbClr val="1C5E90"/>
    </a:accent3>
    <a:accent4>
      <a:srgbClr val="69901D"/>
    </a:accent4>
    <a:accent5>
      <a:srgbClr val="900000"/>
    </a:accent5>
    <a:accent6>
      <a:srgbClr val="BD5C2C"/>
    </a:accent6>
    <a:hlink>
      <a:srgbClr val="E4F1FA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8.xml><?xml version="1.0" encoding="utf-8"?>
<a:themeOverride xmlns:a="http://schemas.openxmlformats.org/drawingml/2006/main">
  <a:clrScheme name="MU Brand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F1B82D"/>
    </a:accent1>
    <a:accent2>
      <a:srgbClr val="7D7D7D"/>
    </a:accent2>
    <a:accent3>
      <a:srgbClr val="1C5E90"/>
    </a:accent3>
    <a:accent4>
      <a:srgbClr val="69901D"/>
    </a:accent4>
    <a:accent5>
      <a:srgbClr val="900000"/>
    </a:accent5>
    <a:accent6>
      <a:srgbClr val="BD5C2C"/>
    </a:accent6>
    <a:hlink>
      <a:srgbClr val="E4F1FA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9.xml><?xml version="1.0" encoding="utf-8"?>
<a:themeOverride xmlns:a="http://schemas.openxmlformats.org/drawingml/2006/main">
  <a:clrScheme name="MU Brand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F1B82D"/>
    </a:accent1>
    <a:accent2>
      <a:srgbClr val="7D7D7D"/>
    </a:accent2>
    <a:accent3>
      <a:srgbClr val="1C5E90"/>
    </a:accent3>
    <a:accent4>
      <a:srgbClr val="69901D"/>
    </a:accent4>
    <a:accent5>
      <a:srgbClr val="900000"/>
    </a:accent5>
    <a:accent6>
      <a:srgbClr val="BD5C2C"/>
    </a:accent6>
    <a:hlink>
      <a:srgbClr val="E4F1FA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MU Brand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F1B82D"/>
    </a:accent1>
    <a:accent2>
      <a:srgbClr val="7D7D7D"/>
    </a:accent2>
    <a:accent3>
      <a:srgbClr val="1C5E90"/>
    </a:accent3>
    <a:accent4>
      <a:srgbClr val="69901D"/>
    </a:accent4>
    <a:accent5>
      <a:srgbClr val="900000"/>
    </a:accent5>
    <a:accent6>
      <a:srgbClr val="BD5C2C"/>
    </a:accent6>
    <a:hlink>
      <a:srgbClr val="E4F1FA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0.xml><?xml version="1.0" encoding="utf-8"?>
<a:themeOverride xmlns:a="http://schemas.openxmlformats.org/drawingml/2006/main">
  <a:clrScheme name="MU Brand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F1B82D"/>
    </a:accent1>
    <a:accent2>
      <a:srgbClr val="7D7D7D"/>
    </a:accent2>
    <a:accent3>
      <a:srgbClr val="1C5E90"/>
    </a:accent3>
    <a:accent4>
      <a:srgbClr val="69901D"/>
    </a:accent4>
    <a:accent5>
      <a:srgbClr val="900000"/>
    </a:accent5>
    <a:accent6>
      <a:srgbClr val="BD5C2C"/>
    </a:accent6>
    <a:hlink>
      <a:srgbClr val="E4F1FA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1.xml><?xml version="1.0" encoding="utf-8"?>
<a:themeOverride xmlns:a="http://schemas.openxmlformats.org/drawingml/2006/main">
  <a:clrScheme name="MU Brand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F1B82D"/>
    </a:accent1>
    <a:accent2>
      <a:srgbClr val="7D7D7D"/>
    </a:accent2>
    <a:accent3>
      <a:srgbClr val="1C5E90"/>
    </a:accent3>
    <a:accent4>
      <a:srgbClr val="69901D"/>
    </a:accent4>
    <a:accent5>
      <a:srgbClr val="900000"/>
    </a:accent5>
    <a:accent6>
      <a:srgbClr val="BD5C2C"/>
    </a:accent6>
    <a:hlink>
      <a:srgbClr val="E4F1FA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2.xml><?xml version="1.0" encoding="utf-8"?>
<a:themeOverride xmlns:a="http://schemas.openxmlformats.org/drawingml/2006/main">
  <a:clrScheme name="MU Brand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F1B82D"/>
    </a:accent1>
    <a:accent2>
      <a:srgbClr val="7D7D7D"/>
    </a:accent2>
    <a:accent3>
      <a:srgbClr val="1C5E90"/>
    </a:accent3>
    <a:accent4>
      <a:srgbClr val="69901D"/>
    </a:accent4>
    <a:accent5>
      <a:srgbClr val="900000"/>
    </a:accent5>
    <a:accent6>
      <a:srgbClr val="BD5C2C"/>
    </a:accent6>
    <a:hlink>
      <a:srgbClr val="E4F1FA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3.xml><?xml version="1.0" encoding="utf-8"?>
<a:themeOverride xmlns:a="http://schemas.openxmlformats.org/drawingml/2006/main">
  <a:clrScheme name="MU Brand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F1B82D"/>
    </a:accent1>
    <a:accent2>
      <a:srgbClr val="7D7D7D"/>
    </a:accent2>
    <a:accent3>
      <a:srgbClr val="1C5E90"/>
    </a:accent3>
    <a:accent4>
      <a:srgbClr val="69901D"/>
    </a:accent4>
    <a:accent5>
      <a:srgbClr val="900000"/>
    </a:accent5>
    <a:accent6>
      <a:srgbClr val="BD5C2C"/>
    </a:accent6>
    <a:hlink>
      <a:srgbClr val="E4F1FA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4.xml><?xml version="1.0" encoding="utf-8"?>
<a:themeOverride xmlns:a="http://schemas.openxmlformats.org/drawingml/2006/main">
  <a:clrScheme name="MU Brand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F1B82D"/>
    </a:accent1>
    <a:accent2>
      <a:srgbClr val="7D7D7D"/>
    </a:accent2>
    <a:accent3>
      <a:srgbClr val="1C5E90"/>
    </a:accent3>
    <a:accent4>
      <a:srgbClr val="69901D"/>
    </a:accent4>
    <a:accent5>
      <a:srgbClr val="900000"/>
    </a:accent5>
    <a:accent6>
      <a:srgbClr val="BD5C2C"/>
    </a:accent6>
    <a:hlink>
      <a:srgbClr val="E4F1FA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MU Brand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F1B82D"/>
    </a:accent1>
    <a:accent2>
      <a:srgbClr val="7D7D7D"/>
    </a:accent2>
    <a:accent3>
      <a:srgbClr val="1C5E90"/>
    </a:accent3>
    <a:accent4>
      <a:srgbClr val="69901D"/>
    </a:accent4>
    <a:accent5>
      <a:srgbClr val="900000"/>
    </a:accent5>
    <a:accent6>
      <a:srgbClr val="BD5C2C"/>
    </a:accent6>
    <a:hlink>
      <a:srgbClr val="E4F1FA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MU Brand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F1B82D"/>
    </a:accent1>
    <a:accent2>
      <a:srgbClr val="7D7D7D"/>
    </a:accent2>
    <a:accent3>
      <a:srgbClr val="1C5E90"/>
    </a:accent3>
    <a:accent4>
      <a:srgbClr val="69901D"/>
    </a:accent4>
    <a:accent5>
      <a:srgbClr val="900000"/>
    </a:accent5>
    <a:accent6>
      <a:srgbClr val="BD5C2C"/>
    </a:accent6>
    <a:hlink>
      <a:srgbClr val="E4F1FA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MU Brand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F1B82D"/>
    </a:accent1>
    <a:accent2>
      <a:srgbClr val="7D7D7D"/>
    </a:accent2>
    <a:accent3>
      <a:srgbClr val="1C5E90"/>
    </a:accent3>
    <a:accent4>
      <a:srgbClr val="69901D"/>
    </a:accent4>
    <a:accent5>
      <a:srgbClr val="900000"/>
    </a:accent5>
    <a:accent6>
      <a:srgbClr val="BD5C2C"/>
    </a:accent6>
    <a:hlink>
      <a:srgbClr val="E4F1FA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MU Brand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F1B82D"/>
    </a:accent1>
    <a:accent2>
      <a:srgbClr val="7D7D7D"/>
    </a:accent2>
    <a:accent3>
      <a:srgbClr val="1C5E90"/>
    </a:accent3>
    <a:accent4>
      <a:srgbClr val="69901D"/>
    </a:accent4>
    <a:accent5>
      <a:srgbClr val="900000"/>
    </a:accent5>
    <a:accent6>
      <a:srgbClr val="BD5C2C"/>
    </a:accent6>
    <a:hlink>
      <a:srgbClr val="E4F1FA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MU Brand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F1B82D"/>
    </a:accent1>
    <a:accent2>
      <a:srgbClr val="7D7D7D"/>
    </a:accent2>
    <a:accent3>
      <a:srgbClr val="1C5E90"/>
    </a:accent3>
    <a:accent4>
      <a:srgbClr val="69901D"/>
    </a:accent4>
    <a:accent5>
      <a:srgbClr val="900000"/>
    </a:accent5>
    <a:accent6>
      <a:srgbClr val="BD5C2C"/>
    </a:accent6>
    <a:hlink>
      <a:srgbClr val="E4F1FA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MU Brand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F1B82D"/>
    </a:accent1>
    <a:accent2>
      <a:srgbClr val="7D7D7D"/>
    </a:accent2>
    <a:accent3>
      <a:srgbClr val="1C5E90"/>
    </a:accent3>
    <a:accent4>
      <a:srgbClr val="69901D"/>
    </a:accent4>
    <a:accent5>
      <a:srgbClr val="900000"/>
    </a:accent5>
    <a:accent6>
      <a:srgbClr val="BD5C2C"/>
    </a:accent6>
    <a:hlink>
      <a:srgbClr val="E4F1FA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MU Brand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F1B82D"/>
    </a:accent1>
    <a:accent2>
      <a:srgbClr val="7D7D7D"/>
    </a:accent2>
    <a:accent3>
      <a:srgbClr val="1C5E90"/>
    </a:accent3>
    <a:accent4>
      <a:srgbClr val="69901D"/>
    </a:accent4>
    <a:accent5>
      <a:srgbClr val="900000"/>
    </a:accent5>
    <a:accent6>
      <a:srgbClr val="BD5C2C"/>
    </a:accent6>
    <a:hlink>
      <a:srgbClr val="E4F1FA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78225E30314C34A9C7C67FF5237F279" ma:contentTypeVersion="1" ma:contentTypeDescription="Create a new document." ma:contentTypeScope="" ma:versionID="5a4a22ad93d88d9eecb030aaa575a178">
  <xsd:schema xmlns:xsd="http://www.w3.org/2001/XMLSchema" xmlns:xs="http://www.w3.org/2001/XMLSchema" xmlns:p="http://schemas.microsoft.com/office/2006/metadata/properties" xmlns:ns2="e529da04-1e3e-4ce1-8caf-d0e959ac5194" targetNamespace="http://schemas.microsoft.com/office/2006/metadata/properties" ma:root="true" ma:fieldsID="c2064deb3acd1542f6d47454fb1025d9" ns2:_="">
    <xsd:import namespace="e529da04-1e3e-4ce1-8caf-d0e959ac5194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29da04-1e3e-4ce1-8caf-d0e959ac519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e529da04-1e3e-4ce1-8caf-d0e959ac5194">
      <UserInfo>
        <DisplayName>Brandt, Julie</DisplayName>
        <AccountId>173</AccountId>
        <AccountType/>
      </UserInfo>
      <UserInfo>
        <DisplayName>Magee, Hansa</DisplayName>
        <AccountId>184</AccountId>
        <AccountType/>
      </UserInfo>
      <UserInfo>
        <DisplayName>Basi, Christian</DisplayName>
        <AccountId>83</AccountId>
        <AccountType/>
      </UserInfo>
      <UserInfo>
        <DisplayName>Woo, Sabrina</DisplayName>
        <AccountId>339</AccountId>
        <AccountType/>
      </UserInfo>
      <UserInfo>
        <DisplayName>Harmon, Cindy S. (Curators)</DisplayName>
        <AccountId>233</AccountId>
        <AccountType/>
      </UserInfo>
      <UserInfo>
        <DisplayName>Slayton, Valerie</DisplayName>
        <AccountId>31</AccountId>
        <AccountType/>
      </UserInfo>
      <UserInfo>
        <DisplayName>Winters, Steven C. (ERM)</DisplayName>
        <AccountId>381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D9DD33A4-2A43-4A16-B835-D50DC31AEDB8}"/>
</file>

<file path=customXml/itemProps2.xml><?xml version="1.0" encoding="utf-8"?>
<ds:datastoreItem xmlns:ds="http://schemas.openxmlformats.org/officeDocument/2006/customXml" ds:itemID="{8DB57206-09CE-416B-A769-AF33811AEAA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E5CBAB5-FDA9-45F0-AEDC-6153983E2B10}">
  <ds:schemaRefs>
    <ds:schemaRef ds:uri="1569398f-5e8b-4ecd-a02c-f72ec65fda51"/>
    <ds:schemaRef ds:uri="b7ed6854-838a-4ae4-ab1f-9e6f71bed5e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1729</Words>
  <Application>Microsoft Office PowerPoint</Application>
  <PresentationFormat>Widescreen</PresentationFormat>
  <Paragraphs>433</Paragraphs>
  <Slides>26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Office Theme</vt:lpstr>
      <vt:lpstr>Office Theme</vt:lpstr>
      <vt:lpstr>Office Theme</vt:lpstr>
      <vt:lpstr>7_office theme</vt:lpstr>
      <vt:lpstr>PRESIDENT’S  REPORT​</vt:lpstr>
      <vt:lpstr>S&amp;T Money Magazine Ranking</vt:lpstr>
      <vt:lpstr>Admissions Update</vt:lpstr>
      <vt:lpstr>PowerPoint Presentation</vt:lpstr>
      <vt:lpstr>PowerPoint Presentation</vt:lpstr>
      <vt:lpstr>PowerPoint Presentation</vt:lpstr>
      <vt:lpstr>PowerPoint Presentation</vt:lpstr>
      <vt:lpstr>Total R&amp;D Proposals (7/1-3/31)</vt:lpstr>
      <vt:lpstr>Total R&amp;D Expenditures (7/1-3/31)</vt:lpstr>
      <vt:lpstr>Federal R&amp;D Proposals (7/1-3/31)</vt:lpstr>
      <vt:lpstr>Federal R&amp;D Expenditures (7/1-3/31)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Philanthropy (7/1/22-3/31/23)</vt:lpstr>
      <vt:lpstr>UM Leadership Appointments </vt:lpstr>
      <vt:lpstr>PowerPoint Presentation</vt:lpstr>
      <vt:lpstr>Federal R&amp;D Proposals (7/1-3/31)</vt:lpstr>
      <vt:lpstr>Federal R&amp;D Expenditures (7/1-3/31)</vt:lpstr>
    </vt:vector>
  </TitlesOfParts>
  <Company>University of Missouri-Columbia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University of Missouri System</dc:title>
  <dc:creator>University of Missouri System</dc:creator>
  <cp:lastModifiedBy>Choi, Mun</cp:lastModifiedBy>
  <cp:revision>3</cp:revision>
  <cp:lastPrinted>2017-03-14T18:08:43Z</cp:lastPrinted>
  <dcterms:created xsi:type="dcterms:W3CDTF">2017-03-12T19:27:26Z</dcterms:created>
  <dcterms:modified xsi:type="dcterms:W3CDTF">2023-04-20T13:14:33Z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0x010100378225E30314C34A9C7C67FF5237F279</vt:lpwstr>
  </property>
  <property fmtid="{D5CDD505-2E9C-101B-9397-08002B2CF9AE}" pid="3" name="Order">
    <vt:r8>153500</vt:r8>
  </property>
  <property fmtid="{D5CDD505-2E9C-101B-9397-08002B2CF9AE}" pid="4" name="xd_ProgID">
    <vt:lpwstr/>
  </property>
  <property fmtid="{D5CDD505-2E9C-101B-9397-08002B2CF9AE}" pid="5" name="TemplateUrl">
    <vt:lpwstr/>
  </property>
  <property fmtid="{D5CDD505-2E9C-101B-9397-08002B2CF9AE}" pid="6" name="MediaServiceImageTags">
    <vt:lpwstr/>
  </property>
  <property fmtid="{D5CDD505-2E9C-101B-9397-08002B2CF9AE}" pid="7" name="ComplianceAssetId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  <property fmtid="{D5CDD505-2E9C-101B-9397-08002B2CF9AE}" pid="10" name="xd_Signature">
    <vt:bool>false</vt:bool>
  </property>
  <property fmtid="{D5CDD505-2E9C-101B-9397-08002B2CF9AE}" pid="11" name="SharedWithUsers">
    <vt:lpwstr>173;#Brandt, Julie</vt:lpwstr>
  </property>
</Properties>
</file>